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notesSlides/notesSlide22.xml" ContentType="application/vnd.openxmlformats-officedocument.presentationml.notesSlide+xml"/>
  <Override PartName="/ppt/comments/modernComment_1E6_5135ECFE.xml" ContentType="application/vnd.ms-powerpoint.comments+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2"/>
  </p:sldMasterIdLst>
  <p:notesMasterIdLst>
    <p:notesMasterId r:id="rId57"/>
  </p:notesMasterIdLst>
  <p:handoutMasterIdLst>
    <p:handoutMasterId r:id="rId58"/>
  </p:handoutMasterIdLst>
  <p:sldIdLst>
    <p:sldId id="446" r:id="rId33"/>
    <p:sldId id="467" r:id="rId34"/>
    <p:sldId id="469" r:id="rId35"/>
    <p:sldId id="483" r:id="rId36"/>
    <p:sldId id="333" r:id="rId37"/>
    <p:sldId id="468" r:id="rId38"/>
    <p:sldId id="471" r:id="rId39"/>
    <p:sldId id="464" r:id="rId40"/>
    <p:sldId id="472" r:id="rId41"/>
    <p:sldId id="493" r:id="rId42"/>
    <p:sldId id="485" r:id="rId43"/>
    <p:sldId id="473" r:id="rId44"/>
    <p:sldId id="466" r:id="rId45"/>
    <p:sldId id="481" r:id="rId46"/>
    <p:sldId id="476" r:id="rId47"/>
    <p:sldId id="474" r:id="rId48"/>
    <p:sldId id="477" r:id="rId49"/>
    <p:sldId id="489" r:id="rId50"/>
    <p:sldId id="491" r:id="rId51"/>
    <p:sldId id="475" r:id="rId52"/>
    <p:sldId id="492" r:id="rId53"/>
    <p:sldId id="486" r:id="rId54"/>
    <p:sldId id="482" r:id="rId55"/>
    <p:sldId id="324" r:id="rId56"/>
  </p:sldIdLst>
  <p:sldSz cx="12192000" cy="6858000"/>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NShjjHfA99xcukiTkeCJg==" hashData="yp+GAxkAhUPLdDgl5uwgNZvcwZRpwIq5zgW90C9X9JZrEW9diVqYEK5Q5q0ygtxIHYOs1CRKvy2k7uNgA9l8aA=="/>
  <p:extLst>
    <p:ext uri="{521415D9-36F7-43E2-AB2F-B90AF26B5E84}">
      <p14:sectionLst xmlns:p14="http://schemas.microsoft.com/office/powerpoint/2010/main">
        <p14:section name="Default Section" id="{AC54BDD8-F5CC-42D2-B617-1FB4532C4BA3}">
          <p14:sldIdLst>
            <p14:sldId id="446"/>
            <p14:sldId id="467"/>
            <p14:sldId id="469"/>
            <p14:sldId id="483"/>
            <p14:sldId id="333"/>
            <p14:sldId id="468"/>
            <p14:sldId id="471"/>
            <p14:sldId id="464"/>
            <p14:sldId id="472"/>
            <p14:sldId id="493"/>
            <p14:sldId id="485"/>
            <p14:sldId id="473"/>
            <p14:sldId id="466"/>
            <p14:sldId id="481"/>
            <p14:sldId id="476"/>
            <p14:sldId id="474"/>
            <p14:sldId id="477"/>
            <p14:sldId id="489"/>
            <p14:sldId id="491"/>
            <p14:sldId id="475"/>
            <p14:sldId id="492"/>
            <p14:sldId id="486"/>
            <p14:sldId id="482"/>
            <p14:sldId id="3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516937-93DD-9001-9BC7-493E0BF9E619}" name="Johnstonbaugh, Laurie L" initials="LJ" userId="S::C35160@glbcore.com::48a84453-08a1-4c43-9e47-956e5dd4161e" providerId="AD"/>
  <p188:author id="{AE772A41-4608-31E3-B884-C5DABF496FD1}" name="Beausoleil, Heather M" initials="HB" userId="S::C58488@glbcore.com::30070e76-5c2b-4641-8626-23b2de82fb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081"/>
    <a:srgbClr val="FF4D00"/>
    <a:srgbClr val="0033FF"/>
    <a:srgbClr val="C8D7D7"/>
    <a:srgbClr val="444444"/>
    <a:srgbClr val="333333"/>
    <a:srgbClr val="000000"/>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6622" autoAdjust="0"/>
  </p:normalViewPr>
  <p:slideViewPr>
    <p:cSldViewPr snapToGrid="0" showGuides="1">
      <p:cViewPr varScale="1">
        <p:scale>
          <a:sx n="113" d="100"/>
          <a:sy n="113" d="100"/>
        </p:scale>
        <p:origin x="763" y="30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1" d="100"/>
          <a:sy n="91" d="100"/>
        </p:scale>
        <p:origin x="292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1.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customXml" Target="../customXml/item5.xml"/><Relationship Id="rId61"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1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tags" Target="tags/tag1.xml"/><Relationship Id="rId20" Type="http://schemas.openxmlformats.org/officeDocument/2006/relationships/customXml" Target="../customXml/item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notesMaster" Target="notesMasters/notesMaster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tonbaugh, Laurie L" userId="48a84453-08a1-4c43-9e47-956e5dd4161e" providerId="ADAL" clId="{C175554F-3C76-4CE9-B10F-545FA3536711}"/>
    <pc:docChg chg="modSld">
      <pc:chgData name="Johnstonbaugh, Laurie L" userId="48a84453-08a1-4c43-9e47-956e5dd4161e" providerId="ADAL" clId="{C175554F-3C76-4CE9-B10F-545FA3536711}" dt="2026-04-07T00:47:45.637" v="1" actId="20577"/>
      <pc:docMkLst>
        <pc:docMk/>
      </pc:docMkLst>
      <pc:sldChg chg="modSp mod">
        <pc:chgData name="Johnstonbaugh, Laurie L" userId="48a84453-08a1-4c43-9e47-956e5dd4161e" providerId="ADAL" clId="{C175554F-3C76-4CE9-B10F-545FA3536711}" dt="2026-04-07T00:47:45.637" v="1" actId="20577"/>
        <pc:sldMkLst>
          <pc:docMk/>
          <pc:sldMk cId="3744964104" sldId="446"/>
        </pc:sldMkLst>
        <pc:spChg chg="mod">
          <ac:chgData name="Johnstonbaugh, Laurie L" userId="48a84453-08a1-4c43-9e47-956e5dd4161e" providerId="ADAL" clId="{C175554F-3C76-4CE9-B10F-545FA3536711}" dt="2026-04-07T00:47:45.637" v="1" actId="20577"/>
          <ac:spMkLst>
            <pc:docMk/>
            <pc:sldMk cId="3744964104" sldId="446"/>
            <ac:spMk id="11" creationId="{424A8579-5C9B-7EF4-4684-06A10BB47E36}"/>
          </ac:spMkLst>
        </pc:spChg>
      </pc:sldChg>
    </pc:docChg>
  </pc:docChgLst>
</pc:chgInfo>
</file>

<file path=ppt/comments/modernComment_1E6_5135ECFE.xml><?xml version="1.0" encoding="utf-8"?>
<p188:cmLst xmlns:a="http://schemas.openxmlformats.org/drawingml/2006/main" xmlns:r="http://schemas.openxmlformats.org/officeDocument/2006/relationships" xmlns:p188="http://schemas.microsoft.com/office/powerpoint/2018/8/main">
  <p188:cm id="{02615C04-7445-47CC-8C30-CB145BF09F9F}" authorId="{AE772A41-4608-31E3-B884-C5DABF496FD1}" status="resolved" created="2026-03-18T19:42:04.221" complete="100000">
    <pc:sldMkLst xmlns:pc="http://schemas.microsoft.com/office/powerpoint/2013/main/command">
      <pc:docMk/>
      <pc:sldMk cId="1362488574" sldId="486"/>
    </pc:sldMkLst>
    <p188:txBody>
      <a:bodyPr/>
      <a:lstStyle/>
      <a:p>
        <a:r>
          <a:rPr lang="en-US"/>
          <a:t>The footer on this page appears to be from an internal slide.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06/04/2026</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06/04/2026</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“Welcome. In this training, we’ll walk through the </a:t>
            </a:r>
            <a:r>
              <a:rPr lang="en-US" sz="1200" b="1" i="0" kern="1200" dirty="0">
                <a:solidFill>
                  <a:schemeClr val="tx1"/>
                </a:solidFill>
                <a:effectLst/>
                <a:latin typeface="+mn-lt"/>
                <a:ea typeface="+mn-ea"/>
                <a:cs typeface="+mn-cs"/>
              </a:rPr>
              <a:t>Negative Balance Report</a:t>
            </a:r>
            <a:r>
              <a:rPr lang="en-US" sz="1200" b="0" i="0" kern="1200" dirty="0">
                <a:solidFill>
                  <a:schemeClr val="tx1"/>
                </a:solidFill>
                <a:effectLst/>
                <a:latin typeface="+mn-lt"/>
                <a:ea typeface="+mn-ea"/>
                <a:cs typeface="+mn-cs"/>
              </a:rPr>
              <a:t>, also referred to as the </a:t>
            </a:r>
            <a:r>
              <a:rPr lang="en-US" sz="1200" b="1" i="0" kern="1200" dirty="0">
                <a:solidFill>
                  <a:schemeClr val="tx1"/>
                </a:solidFill>
                <a:effectLst/>
                <a:latin typeface="+mn-lt"/>
                <a:ea typeface="+mn-ea"/>
                <a:cs typeface="+mn-cs"/>
              </a:rPr>
              <a:t>NBR</a:t>
            </a:r>
            <a:r>
              <a:rPr lang="en-US" sz="1200" b="0" i="0" kern="1200" dirty="0">
                <a:solidFill>
                  <a:schemeClr val="tx1"/>
                </a:solidFill>
                <a:effectLst/>
                <a:latin typeface="+mn-lt"/>
                <a:ea typeface="+mn-ea"/>
                <a:cs typeface="+mn-cs"/>
              </a:rPr>
              <a:t>.</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Negative Balance Report is designed to help you understand how </a:t>
            </a:r>
            <a:r>
              <a:rPr lang="en-US" sz="1200" b="1" i="0" kern="1200" dirty="0">
                <a:solidFill>
                  <a:schemeClr val="tx1"/>
                </a:solidFill>
                <a:effectLst/>
                <a:latin typeface="+mn-lt"/>
                <a:ea typeface="+mn-ea"/>
                <a:cs typeface="+mn-cs"/>
              </a:rPr>
              <a:t>overpaid claims are resolved through payment offsets</a:t>
            </a:r>
            <a:r>
              <a:rPr lang="en-US" sz="1200" b="0" i="0" kern="1200" dirty="0">
                <a:solidFill>
                  <a:schemeClr val="tx1"/>
                </a:solidFill>
                <a:effectLst/>
                <a:latin typeface="+mn-lt"/>
                <a:ea typeface="+mn-ea"/>
                <a:cs typeface="+mn-cs"/>
              </a:rPr>
              <a:t>.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It shows when an overpayment has already been recovered and links that activity to the claim used to fund the offset.</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We’ll start with a brief overview of what the report shows and why it’s important, then walk through where to find it on the CignaforHCP.com portal and how to review the details.</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We’ll also show you how to navigate between </a:t>
            </a:r>
            <a:r>
              <a:rPr lang="en-US" sz="1200" b="1" i="0" kern="1200" dirty="0">
                <a:solidFill>
                  <a:schemeClr val="tx1"/>
                </a:solidFill>
                <a:effectLst/>
                <a:latin typeface="+mn-lt"/>
                <a:ea typeface="+mn-ea"/>
                <a:cs typeface="+mn-cs"/>
              </a:rPr>
              <a:t>overpaid claims and funding claims</a:t>
            </a:r>
            <a:r>
              <a:rPr lang="en-US" sz="1200" b="0" i="0" kern="1200" dirty="0">
                <a:solidFill>
                  <a:schemeClr val="tx1"/>
                </a:solidFill>
                <a:effectLst/>
                <a:latin typeface="+mn-lt"/>
                <a:ea typeface="+mn-ea"/>
                <a:cs typeface="+mn-cs"/>
              </a:rPr>
              <a:t>, so you can quickly access patient and payment information without needing to search multiple areas of the portal.</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By the end of this training, you’ll know how to use the Negative Balance Report to support </a:t>
            </a:r>
            <a:r>
              <a:rPr lang="en-US" sz="1200" b="1" i="0" kern="1200" dirty="0">
                <a:solidFill>
                  <a:schemeClr val="tx1"/>
                </a:solidFill>
                <a:effectLst/>
                <a:latin typeface="+mn-lt"/>
                <a:ea typeface="+mn-ea"/>
                <a:cs typeface="+mn-cs"/>
              </a:rPr>
              <a:t>accurate reconciliation</a:t>
            </a:r>
            <a:r>
              <a:rPr lang="en-US" sz="1200" b="0" i="0" kern="1200" dirty="0">
                <a:solidFill>
                  <a:schemeClr val="tx1"/>
                </a:solidFill>
                <a:effectLst/>
                <a:latin typeface="+mn-lt"/>
                <a:ea typeface="+mn-ea"/>
                <a:cs typeface="+mn-cs"/>
              </a:rPr>
              <a:t> and confirm that an overpayment has </a:t>
            </a:r>
            <a:r>
              <a:rPr lang="en-US" sz="1200" b="0" i="0" kern="1200" dirty="0">
                <a:solidFill>
                  <a:srgbClr val="FF0000"/>
                </a:solidFill>
                <a:effectLst/>
                <a:latin typeface="+mn-lt"/>
                <a:ea typeface="+mn-ea"/>
                <a:cs typeface="+mn-cs"/>
              </a:rPr>
              <a:t>already been resolved or is still outstanding</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2674215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8D3C1-B481-A046-F404-CA565F5A7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B7FE2-AF16-4B25-3768-14A5D2CD8A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D0061-23B0-896C-7945-7D67B3866A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“You can </a:t>
            </a:r>
            <a:r>
              <a:rPr lang="en-US" sz="1200" b="1" i="1" kern="1200" dirty="0">
                <a:solidFill>
                  <a:schemeClr val="tx1"/>
                </a:solidFill>
                <a:effectLst/>
                <a:latin typeface="+mn-lt"/>
                <a:ea typeface="+mn-ea"/>
                <a:cs typeface="+mn-cs"/>
              </a:rPr>
              <a:t>search using Cigna claim number</a:t>
            </a:r>
            <a:r>
              <a:rPr lang="en-US" sz="1200" b="0" i="1" kern="1200" dirty="0">
                <a:solidFill>
                  <a:schemeClr val="tx1"/>
                </a:solidFill>
                <a:effectLst/>
                <a:latin typeface="+mn-lt"/>
                <a:ea typeface="+mn-ea"/>
                <a:cs typeface="+mn-cs"/>
              </a:rPr>
              <a:t>, which is helpful when you’re researching a specific overpayment.”</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“You can then </a:t>
            </a:r>
            <a:r>
              <a:rPr lang="en-US" sz="1200" b="1" i="1" kern="1200" dirty="0">
                <a:solidFill>
                  <a:schemeClr val="tx1"/>
                </a:solidFill>
                <a:effectLst/>
                <a:latin typeface="+mn-lt"/>
                <a:ea typeface="+mn-ea"/>
                <a:cs typeface="+mn-cs"/>
              </a:rPr>
              <a:t>refine results by the date of service of the overpaid claim</a:t>
            </a:r>
            <a:r>
              <a:rPr lang="en-US" sz="1200" b="0" i="1" kern="1200" dirty="0">
                <a:solidFill>
                  <a:schemeClr val="tx1"/>
                </a:solidFill>
                <a:effectLst/>
                <a:latin typeface="+mn-lt"/>
                <a:ea typeface="+mn-ea"/>
                <a:cs typeface="+mn-cs"/>
              </a:rPr>
              <a:t> to narrow the timeframe you’re reviewing.”</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“It’s important to note that </a:t>
            </a:r>
            <a:r>
              <a:rPr lang="en-US" sz="1200" b="1" i="1" kern="1200" dirty="0">
                <a:solidFill>
                  <a:schemeClr val="tx1"/>
                </a:solidFill>
                <a:effectLst/>
                <a:latin typeface="+mn-lt"/>
                <a:ea typeface="+mn-ea"/>
                <a:cs typeface="+mn-cs"/>
              </a:rPr>
              <a:t>only overpaid claims appear</a:t>
            </a:r>
            <a:r>
              <a:rPr lang="en-US" sz="1200" b="0" i="1" kern="1200" dirty="0">
                <a:solidFill>
                  <a:schemeClr val="tx1"/>
                </a:solidFill>
                <a:effectLst/>
                <a:latin typeface="+mn-lt"/>
                <a:ea typeface="+mn-ea"/>
                <a:cs typeface="+mn-cs"/>
              </a:rPr>
              <a:t> on this report.”</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“Use this option to </a:t>
            </a:r>
            <a:r>
              <a:rPr lang="en-US" sz="1200" b="1" i="1" kern="1200" dirty="0">
                <a:solidFill>
                  <a:schemeClr val="tx1"/>
                </a:solidFill>
                <a:effectLst/>
                <a:latin typeface="+mn-lt"/>
                <a:ea typeface="+mn-ea"/>
                <a:cs typeface="+mn-cs"/>
              </a:rPr>
              <a:t>clear your current search results</a:t>
            </a:r>
            <a:r>
              <a:rPr lang="en-US" sz="1200" b="0" i="1" kern="1200" dirty="0">
                <a:solidFill>
                  <a:schemeClr val="tx1"/>
                </a:solidFill>
                <a:effectLst/>
                <a:latin typeface="+mn-lt"/>
                <a:ea typeface="+mn-ea"/>
                <a:cs typeface="+mn-cs"/>
              </a:rPr>
              <a:t> if you want to start a new search or change criteria.”</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total gives you a quick snapshot of the full overpayment activity for the selected TIN, helping you understand the overall scope of offsets included in your results and supporting efficient reconciliation.”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total shows the amount recouped through payment offsets and manual checks for the selected results, helping you quickly confirm that overpayments have already been recovered or are still outstanding.”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Click to view overpaid claim information, including recouped amounts or manual check payments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 downward facing caret to open up the overpayment details for this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“Finally, select this option to </a:t>
            </a:r>
            <a:r>
              <a:rPr lang="en-US" sz="1200" b="1" i="1" kern="1200" dirty="0">
                <a:solidFill>
                  <a:schemeClr val="tx1"/>
                </a:solidFill>
                <a:effectLst/>
                <a:latin typeface="+mn-lt"/>
                <a:ea typeface="+mn-ea"/>
                <a:cs typeface="+mn-cs"/>
              </a:rPr>
              <a:t>download the NBR report</a:t>
            </a:r>
            <a:r>
              <a:rPr lang="en-US" sz="1200" b="0" i="1" kern="1200" dirty="0">
                <a:solidFill>
                  <a:schemeClr val="tx1"/>
                </a:solidFill>
                <a:effectLst/>
                <a:latin typeface="+mn-lt"/>
                <a:ea typeface="+mn-ea"/>
                <a:cs typeface="+mn-cs"/>
              </a:rPr>
              <a:t> for offline review or reconciliation.”</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68EEC236-0CD8-9748-F326-70BC6522A98F}"/>
              </a:ext>
            </a:extLst>
          </p:cNvPr>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227361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of the report displays detailed information for both the overpaid claim and the funding claim or check refund used to recover the overpayment.”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“From this view, you can access report details by </a:t>
            </a:r>
            <a:r>
              <a:rPr lang="en-US" sz="1200" b="1" i="1" u="sng" kern="1200" dirty="0">
                <a:solidFill>
                  <a:schemeClr val="tx1"/>
                </a:solidFill>
                <a:effectLst/>
                <a:latin typeface="+mn-lt"/>
                <a:ea typeface="+mn-ea"/>
                <a:cs typeface="+mn-cs"/>
              </a:rPr>
              <a:t>clicking</a:t>
            </a:r>
            <a:r>
              <a:rPr lang="en-US" sz="1200" b="0" i="1" kern="1200" dirty="0">
                <a:solidFill>
                  <a:schemeClr val="tx1"/>
                </a:solidFill>
                <a:effectLst/>
                <a:latin typeface="+mn-lt"/>
                <a:ea typeface="+mn-ea"/>
                <a:cs typeface="+mn-cs"/>
              </a:rPr>
              <a:t> the </a:t>
            </a:r>
            <a:r>
              <a:rPr lang="en-US" sz="1200" b="0" i="1" u="sng" kern="1200" dirty="0">
                <a:solidFill>
                  <a:schemeClr val="tx1"/>
                </a:solidFill>
                <a:effectLst/>
                <a:latin typeface="+mn-lt"/>
                <a:ea typeface="+mn-ea"/>
                <a:cs typeface="+mn-cs"/>
              </a:rPr>
              <a:t>downward‑facing caret </a:t>
            </a:r>
            <a:r>
              <a:rPr lang="en-US" sz="1200" b="0" i="1" kern="1200" dirty="0">
                <a:solidFill>
                  <a:schemeClr val="tx1"/>
                </a:solidFill>
                <a:effectLst/>
                <a:latin typeface="+mn-lt"/>
                <a:ea typeface="+mn-ea"/>
                <a:cs typeface="+mn-cs"/>
              </a:rPr>
              <a:t>to the right, to expand the report information.”</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“When the report details are expanded, you’ll see a list of </a:t>
            </a:r>
            <a:r>
              <a:rPr lang="en-US" sz="1200" b="1" i="1" kern="1200" dirty="0">
                <a:solidFill>
                  <a:schemeClr val="tx1"/>
                </a:solidFill>
                <a:effectLst/>
                <a:latin typeface="+mn-lt"/>
                <a:ea typeface="+mn-ea"/>
                <a:cs typeface="+mn-cs"/>
              </a:rPr>
              <a:t>all </a:t>
            </a:r>
            <a:r>
              <a:rPr lang="en-US" sz="1200" b="0" i="1" kern="1200" dirty="0">
                <a:solidFill>
                  <a:schemeClr val="tx1"/>
                </a:solidFill>
                <a:effectLst/>
                <a:latin typeface="+mn-lt"/>
                <a:ea typeface="+mn-ea"/>
                <a:cs typeface="+mn-cs"/>
              </a:rPr>
              <a:t>overpaid claims associated with this report.”</a:t>
            </a:r>
            <a:endParaRPr lang="en-US" sz="1200" b="0" i="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“Under each overpaid claim, </a:t>
            </a:r>
            <a:r>
              <a:rPr lang="en-US" sz="1200" b="1" i="0" u="sng" kern="1200" dirty="0">
                <a:solidFill>
                  <a:schemeClr val="tx1"/>
                </a:solidFill>
                <a:effectLst/>
                <a:latin typeface="+mn-lt"/>
                <a:ea typeface="+mn-ea"/>
                <a:cs typeface="+mn-cs"/>
              </a:rPr>
              <a:t>click</a:t>
            </a:r>
            <a:r>
              <a:rPr lang="en-US" sz="1200" b="0" i="0" kern="1200" dirty="0">
                <a:solidFill>
                  <a:schemeClr val="tx1"/>
                </a:solidFill>
                <a:effectLst/>
                <a:latin typeface="+mn-lt"/>
                <a:ea typeface="+mn-ea"/>
                <a:cs typeface="+mn-cs"/>
              </a:rPr>
              <a:t> the downward‑facing caret to the right to view the related funding claim details.”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expanded view helps you understand the relationship between the overpaid claim and the associated funding claim(s) or if a manual payment was applied.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3340216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review how to download the Negative Balance Report so you can save the results for offline review and reconciliation.”</a:t>
            </a:r>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297697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“To download the report, start by clicking </a:t>
            </a:r>
            <a:r>
              <a:rPr lang="en-US" sz="1200" b="1" i="1" kern="1200" dirty="0">
                <a:solidFill>
                  <a:schemeClr val="tx1"/>
                </a:solidFill>
                <a:effectLst/>
                <a:latin typeface="+mn-lt"/>
                <a:ea typeface="+mn-ea"/>
                <a:cs typeface="+mn-cs"/>
              </a:rPr>
              <a:t>Download Report</a:t>
            </a:r>
            <a:r>
              <a:rPr lang="en-US" sz="1200" b="0" i="1" kern="1200" dirty="0">
                <a:solidFill>
                  <a:schemeClr val="tx1"/>
                </a:solidFill>
                <a:effectLst/>
                <a:latin typeface="+mn-lt"/>
                <a:ea typeface="+mn-ea"/>
                <a:cs typeface="+mn-cs"/>
              </a:rPr>
              <a:t> on the Negative Balance Report page.”</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“Once selected, the report </a:t>
            </a:r>
            <a:r>
              <a:rPr lang="en-US" sz="1200" b="0" i="0" kern="1200" dirty="0">
                <a:solidFill>
                  <a:schemeClr val="tx1"/>
                </a:solidFill>
                <a:effectLst/>
                <a:latin typeface="+mn-lt"/>
                <a:ea typeface="+mn-ea"/>
                <a:cs typeface="+mn-cs"/>
              </a:rPr>
              <a:t>actions will appear </a:t>
            </a:r>
            <a:r>
              <a:rPr lang="en-US" sz="1200" b="0" i="1" kern="1200" dirty="0">
                <a:solidFill>
                  <a:schemeClr val="tx1"/>
                </a:solidFill>
                <a:effectLst/>
                <a:latin typeface="+mn-lt"/>
                <a:ea typeface="+mn-ea"/>
                <a:cs typeface="+mn-cs"/>
              </a:rPr>
              <a:t>in the </a:t>
            </a:r>
            <a:r>
              <a:rPr lang="en-US" sz="1200" b="1" i="1" kern="1200" dirty="0">
                <a:solidFill>
                  <a:schemeClr val="tx1"/>
                </a:solidFill>
                <a:effectLst/>
                <a:latin typeface="+mn-lt"/>
                <a:ea typeface="+mn-ea"/>
                <a:cs typeface="+mn-cs"/>
              </a:rPr>
              <a:t>top right‑hand corner</a:t>
            </a:r>
            <a:r>
              <a:rPr lang="en-US" sz="1200" b="0" i="1" kern="1200" dirty="0">
                <a:solidFill>
                  <a:schemeClr val="tx1"/>
                </a:solidFill>
                <a:effectLst/>
                <a:latin typeface="+mn-lt"/>
                <a:ea typeface="+mn-ea"/>
                <a:cs typeface="+mn-cs"/>
              </a:rPr>
              <a:t> of your screen in your browser’s downloads, </a:t>
            </a:r>
            <a:r>
              <a:rPr lang="en-US" sz="1200" b="0" i="0" kern="1200" dirty="0">
                <a:solidFill>
                  <a:schemeClr val="tx1"/>
                </a:solidFill>
                <a:effectLst/>
                <a:latin typeface="+mn-lt"/>
                <a:ea typeface="+mn-ea"/>
                <a:cs typeface="+mn-cs"/>
              </a:rPr>
              <a:t>allowing you to open the report, save it, or save it as a file for your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“Select </a:t>
            </a:r>
            <a:r>
              <a:rPr lang="en-US" sz="1200" b="1" i="1" kern="1200" dirty="0">
                <a:solidFill>
                  <a:schemeClr val="tx1"/>
                </a:solidFill>
                <a:effectLst/>
                <a:latin typeface="+mn-lt"/>
                <a:ea typeface="+mn-ea"/>
                <a:cs typeface="+mn-cs"/>
              </a:rPr>
              <a:t>Open</a:t>
            </a:r>
            <a:r>
              <a:rPr lang="en-US" sz="1200" b="0" i="1" kern="1200" dirty="0">
                <a:solidFill>
                  <a:schemeClr val="tx1"/>
                </a:solidFill>
                <a:effectLst/>
                <a:latin typeface="+mn-lt"/>
                <a:ea typeface="+mn-ea"/>
                <a:cs typeface="+mn-cs"/>
              </a:rPr>
              <a:t>, and the report will open in a </a:t>
            </a:r>
            <a:r>
              <a:rPr lang="en-US" sz="1200" b="1" i="1" kern="1200" dirty="0">
                <a:solidFill>
                  <a:schemeClr val="tx1"/>
                </a:solidFill>
                <a:effectLst/>
                <a:latin typeface="+mn-lt"/>
                <a:ea typeface="+mn-ea"/>
                <a:cs typeface="+mn-cs"/>
              </a:rPr>
              <a:t>CSV format</a:t>
            </a:r>
            <a:r>
              <a:rPr lang="en-US" sz="1200" b="0" i="1" kern="1200" dirty="0">
                <a:solidFill>
                  <a:schemeClr val="tx1"/>
                </a:solidFill>
                <a:effectLst/>
                <a:latin typeface="+mn-lt"/>
                <a:ea typeface="+mn-ea"/>
                <a:cs typeface="+mn-cs"/>
              </a:rPr>
              <a:t>, which you can review and save for your records.”</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“If your report is larger, you may see a message that reads </a:t>
            </a:r>
            <a:r>
              <a:rPr lang="en-US" sz="1200" b="1" i="1" kern="1200" dirty="0">
                <a:solidFill>
                  <a:schemeClr val="tx1"/>
                </a:solidFill>
                <a:effectLst/>
                <a:latin typeface="+mn-lt"/>
                <a:ea typeface="+mn-ea"/>
                <a:cs typeface="+mn-cs"/>
              </a:rPr>
              <a:t>‘We’re preparing your report.’</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“When this message appears, the report will be available under </a:t>
            </a:r>
            <a:r>
              <a:rPr lang="en-US" sz="1200" b="1" i="1" kern="1200" dirty="0">
                <a:solidFill>
                  <a:schemeClr val="tx1"/>
                </a:solidFill>
                <a:effectLst/>
                <a:latin typeface="+mn-lt"/>
                <a:ea typeface="+mn-ea"/>
                <a:cs typeface="+mn-cs"/>
              </a:rPr>
              <a:t>Reports Ready for You</a:t>
            </a:r>
            <a:r>
              <a:rPr lang="en-US" sz="1200" b="0" i="1" kern="1200" dirty="0">
                <a:solidFill>
                  <a:schemeClr val="tx1"/>
                </a:solidFill>
                <a:effectLst/>
                <a:latin typeface="+mn-lt"/>
                <a:ea typeface="+mn-ea"/>
                <a:cs typeface="+mn-cs"/>
              </a:rPr>
              <a:t>, which we’ll walk through on the next slide.”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317963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607B9-470E-8AD0-EA26-3B88AC6C1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614BB-90F4-D915-5053-D053BEA39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12FBD-EDC8-B399-154D-A5E059926144}"/>
              </a:ext>
            </a:extLst>
          </p:cNvPr>
          <p:cNvSpPr>
            <a:spLocks noGrp="1"/>
          </p:cNvSpPr>
          <p:nvPr>
            <p:ph type="body" idx="1"/>
          </p:nvPr>
        </p:nvSpPr>
        <p:spPr/>
        <p:txBody>
          <a:bodyPr/>
          <a:lstStyle/>
          <a:p>
            <a:pPr fontAlgn="t"/>
            <a:r>
              <a:rPr lang="en-US" dirty="0"/>
              <a:t>“If your report was still being prepared or you want to review a previously downloaded report, start by selecting Reports Ready for You or click on </a:t>
            </a:r>
            <a:r>
              <a:rPr lang="en-US"/>
              <a:t>the downward </a:t>
            </a:r>
            <a:r>
              <a:rPr lang="en-US" dirty="0"/>
              <a:t>facing caret</a:t>
            </a:r>
            <a:r>
              <a:rPr lang="en-US" sz="1200" b="1" i="0" kern="1200" dirty="0">
                <a:solidFill>
                  <a:srgbClr val="FF0000"/>
                </a:solidFill>
                <a:effectLst/>
                <a:latin typeface="+mn-lt"/>
                <a:ea typeface="+mn-ea"/>
                <a:cs typeface="+mn-cs"/>
              </a:rPr>
              <a:t> </a:t>
            </a:r>
            <a:r>
              <a:rPr lang="en-US" sz="1200" b="0" i="0" kern="1200" dirty="0">
                <a:solidFill>
                  <a:schemeClr val="tx1"/>
                </a:solidFill>
                <a:effectLst/>
                <a:latin typeface="+mn-lt"/>
                <a:ea typeface="+mn-ea"/>
                <a:cs typeface="+mn-cs"/>
              </a:rPr>
              <a:t>where you’ll find reports for the selected TIN that have been downloaded within the last 30 days.</a:t>
            </a:r>
          </a:p>
          <a:p>
            <a:endParaRPr lang="en-US" dirty="0"/>
          </a:p>
          <a:p>
            <a:r>
              <a:rPr lang="en-US" dirty="0"/>
              <a:t>“Reports remain available on the portal for 30 days and are automatically removed after that timeframe.”</a:t>
            </a:r>
          </a:p>
          <a:p>
            <a:endParaRPr lang="en-US" dirty="0"/>
          </a:p>
          <a:p>
            <a:r>
              <a:rPr lang="en-US" dirty="0"/>
              <a:t>“To open a report, click directly on the report name you want to review.”</a:t>
            </a:r>
          </a:p>
          <a:p>
            <a:endParaRPr lang="en-US" dirty="0"/>
          </a:p>
          <a:p>
            <a:r>
              <a:rPr lang="en-US" dirty="0"/>
              <a:t>“Once opened, the report displays the funding claim information, along with all overpaid claims that were recovered using that funding claim.”</a:t>
            </a:r>
          </a:p>
          <a:p>
            <a:endParaRPr lang="en-US" dirty="0"/>
          </a:p>
          <a:p>
            <a:r>
              <a:rPr lang="en-US" dirty="0"/>
              <a:t>“You’ll see the offset amounts applied to each overpaid claim and the final amount paid on the funding claim after the offsets, which supports reconciliation and confirmation of recovery.”</a:t>
            </a:r>
          </a:p>
        </p:txBody>
      </p:sp>
      <p:sp>
        <p:nvSpPr>
          <p:cNvPr id="4" name="Slide Number Placeholder 3">
            <a:extLst>
              <a:ext uri="{FF2B5EF4-FFF2-40B4-BE49-F238E27FC236}">
                <a16:creationId xmlns:a16="http://schemas.microsoft.com/office/drawing/2014/main" id="{8685FF2C-8648-D61E-5F05-1875EA6A1632}"/>
              </a:ext>
            </a:extLst>
          </p:cNvPr>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1131821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“Next, we’ll walk through how to navigate from the report directly to the overpaid claim details page so you can review patient and payment information in more detail.”</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3504601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“From the Negative Balance Report, you can link directly to either the overpaid claim or the funding claim to review additional claim details.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This link takes you to the funding claim detail page, which we’ll walk through in more detail in the next section.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And this link opens the overpaid claim detail page, where you can review the related claim and payment information.”</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3947981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“On the overpaid claim detail page, start by looking at the banner at the top of the screen, which highlights the overpaid amount and shows whether the balance is still outstanding, has been recovered through an auto recoupment (also known as a claim offset) applied to a funding claim, or has been resolved by a check you’ve submitted.”</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Just below, in the payment information section, you’ll see the original overpayment amount and, beneath it, the amount that has been recouped, as shown in this example.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If you disagree with the overpayment determination, you can submit the claim for reconsideration directly from this page.</a:t>
            </a:r>
          </a:p>
          <a:p>
            <a:pPr fontAlgn="t"/>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Using the breadcrumb trail in the top left corner, you can easily navigate back to the Negative Balance Report at any time.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from here, you can also link directly to the funding claim detail page to review how the offset was applied.</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bi‑directional navigation between the overpaid and funding claims helps support clear, accurate accounts receivable reconciliation.”</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85929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“On this slide, we’ll review additional </a:t>
            </a:r>
            <a:r>
              <a:rPr lang="en-US" sz="1200" b="1" i="0" kern="1200" dirty="0">
                <a:solidFill>
                  <a:schemeClr val="tx1"/>
                </a:solidFill>
                <a:effectLst/>
                <a:latin typeface="+mn-lt"/>
                <a:ea typeface="+mn-ea"/>
                <a:cs typeface="+mn-cs"/>
              </a:rPr>
              <a:t>banner messages</a:t>
            </a:r>
            <a:r>
              <a:rPr lang="en-US" sz="1200" b="0" i="0" kern="1200" dirty="0">
                <a:solidFill>
                  <a:schemeClr val="tx1"/>
                </a:solidFill>
                <a:effectLst/>
                <a:latin typeface="+mn-lt"/>
                <a:ea typeface="+mn-ea"/>
                <a:cs typeface="+mn-cs"/>
              </a:rPr>
              <a:t> you may see on overpaid claims. These banners give you a quick, at‑a‑glance status of the overpayment and tell you whether any action is still needed.”</a:t>
            </a:r>
          </a:p>
          <a:p>
            <a:pPr fontAlgn="t"/>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first banner, on the top, confirms the overpayment has already been refunded in full. When you see this message, no further action is needed.”</a:t>
            </a:r>
          </a:p>
          <a:p>
            <a:pPr fontAlgn="t"/>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second banner, in the middle, shows an overpayment that has been partially recovered through a payment offset. It also clearly displays the remaining balance that is still due, so you know additional recovery is pending.”</a:t>
            </a:r>
          </a:p>
          <a:p>
            <a:pPr fontAlgn="t"/>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third banner, on the bottom, indicates the overpayment has not yet been recovered. This means the balance is still outstanding and may require a refund or future offset.”</a:t>
            </a: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1501322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Now lets take a look at the claim details for those additional banner messages.</a:t>
            </a:r>
          </a:p>
          <a:p>
            <a:pPr fontAlgn="t"/>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the first example, the banner shows that the overpayment was </a:t>
            </a:r>
            <a:r>
              <a:rPr lang="en-US" sz="1200" b="1" i="0" kern="1200" dirty="0">
                <a:solidFill>
                  <a:schemeClr val="tx1"/>
                </a:solidFill>
                <a:effectLst/>
                <a:latin typeface="+mn-lt"/>
                <a:ea typeface="+mn-ea"/>
                <a:cs typeface="+mn-cs"/>
              </a:rPr>
              <a:t>satisfied by a check refund</a:t>
            </a:r>
            <a:r>
              <a:rPr lang="en-US" sz="1200" b="0" i="0" kern="1200" dirty="0">
                <a:solidFill>
                  <a:schemeClr val="tx1"/>
                </a:solidFill>
                <a:effectLst/>
                <a:latin typeface="+mn-lt"/>
                <a:ea typeface="+mn-ea"/>
                <a:cs typeface="+mn-cs"/>
              </a:rPr>
              <a:t>. This confirms the refund has been received and no additional recovery is needed.”</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next example shows an overpayment that was </a:t>
            </a:r>
            <a:r>
              <a:rPr lang="en-US" sz="1200" b="1" i="0" kern="1200" dirty="0">
                <a:solidFill>
                  <a:schemeClr val="tx1"/>
                </a:solidFill>
                <a:effectLst/>
                <a:latin typeface="+mn-lt"/>
                <a:ea typeface="+mn-ea"/>
                <a:cs typeface="+mn-cs"/>
              </a:rPr>
              <a:t>partially recovered through an auto recoupment</a:t>
            </a:r>
            <a:r>
              <a:rPr lang="en-US" sz="1200" b="0" i="0" kern="1200" dirty="0">
                <a:solidFill>
                  <a:schemeClr val="tx1"/>
                </a:solidFill>
                <a:effectLst/>
                <a:latin typeface="+mn-lt"/>
                <a:ea typeface="+mn-ea"/>
                <a:cs typeface="+mn-cs"/>
              </a:rPr>
              <a:t>. The banner clearly indicates that a </a:t>
            </a:r>
            <a:r>
              <a:rPr lang="en-US" sz="1200" b="1" i="0" kern="1200" dirty="0">
                <a:solidFill>
                  <a:schemeClr val="tx1"/>
                </a:solidFill>
                <a:effectLst/>
                <a:latin typeface="+mn-lt"/>
                <a:ea typeface="+mn-ea"/>
                <a:cs typeface="+mn-cs"/>
              </a:rPr>
              <a:t>remaining balance is still due</a:t>
            </a:r>
            <a:r>
              <a:rPr lang="en-US" sz="1200" b="0" i="0" kern="1200" dirty="0">
                <a:solidFill>
                  <a:schemeClr val="tx1"/>
                </a:solidFill>
                <a:effectLst/>
                <a:latin typeface="+mn-lt"/>
                <a:ea typeface="+mn-ea"/>
                <a:cs typeface="+mn-cs"/>
              </a:rPr>
              <a:t>, so additional recovery is pending.”</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“In the final example, the claim has been </a:t>
            </a:r>
            <a:r>
              <a:rPr lang="en-US" sz="1200" b="1" i="0" kern="1200" dirty="0">
                <a:solidFill>
                  <a:schemeClr val="tx1"/>
                </a:solidFill>
                <a:effectLst/>
                <a:latin typeface="+mn-lt"/>
                <a:ea typeface="+mn-ea"/>
                <a:cs typeface="+mn-cs"/>
              </a:rPr>
              <a:t>identified as overpaid</a:t>
            </a:r>
            <a:r>
              <a:rPr lang="en-US" sz="1200" b="0" i="0" kern="1200" dirty="0">
                <a:solidFill>
                  <a:schemeClr val="tx1"/>
                </a:solidFill>
                <a:effectLst/>
                <a:latin typeface="+mn-lt"/>
                <a:ea typeface="+mn-ea"/>
                <a:cs typeface="+mn-cs"/>
              </a:rPr>
              <a:t>, but no recovery has occurred yet. This banner lets you know the overpayment is </a:t>
            </a:r>
            <a:r>
              <a:rPr lang="en-US" sz="1200" b="1" i="0" kern="1200" dirty="0">
                <a:solidFill>
                  <a:schemeClr val="tx1"/>
                </a:solidFill>
                <a:effectLst/>
                <a:latin typeface="+mn-lt"/>
                <a:ea typeface="+mn-ea"/>
                <a:cs typeface="+mn-cs"/>
              </a:rPr>
              <a:t>waiting for reimbursement</a:t>
            </a:r>
            <a:r>
              <a:rPr lang="en-US" sz="1200" b="0" i="0" kern="1200" dirty="0">
                <a:solidFill>
                  <a:schemeClr val="tx1"/>
                </a:solidFill>
                <a:effectLst/>
                <a:latin typeface="+mn-lt"/>
                <a:ea typeface="+mn-ea"/>
                <a:cs typeface="+mn-cs"/>
              </a:rPr>
              <a:t>.”</a:t>
            </a:r>
          </a:p>
          <a:p>
            <a:pPr fontAlgn="t"/>
            <a:endParaRPr lang="en-US" sz="1200" b="1" i="0" kern="1200" dirty="0">
              <a:solidFill>
                <a:schemeClr val="tx1"/>
              </a:solidFill>
              <a:effectLst/>
              <a:latin typeface="+mn-lt"/>
              <a:ea typeface="+mn-ea"/>
              <a:cs typeface="+mn-cs"/>
            </a:endParaRPr>
          </a:p>
          <a:p>
            <a:pPr fontAlgn="t"/>
            <a:r>
              <a:rPr lang="en-US" sz="1200" b="1" i="0" kern="1200" dirty="0">
                <a:solidFill>
                  <a:schemeClr val="tx1"/>
                </a:solidFill>
                <a:effectLst/>
                <a:latin typeface="+mn-lt"/>
                <a:ea typeface="+mn-ea"/>
                <a:cs typeface="+mn-cs"/>
              </a:rPr>
              <a:t>Key takeaways</a:t>
            </a:r>
          </a:p>
          <a:p>
            <a:pPr fontAlgn="t"/>
            <a:r>
              <a:rPr lang="en-US" sz="1200" b="0" i="0" kern="1200" dirty="0">
                <a:solidFill>
                  <a:schemeClr val="tx1"/>
                </a:solidFill>
                <a:effectLst/>
                <a:latin typeface="+mn-lt"/>
                <a:ea typeface="+mn-ea"/>
                <a:cs typeface="+mn-cs"/>
              </a:rPr>
              <a:t>“These banner messages help you quickly understand the </a:t>
            </a:r>
            <a:r>
              <a:rPr lang="en-US" sz="1200" b="1" i="0" kern="1200" dirty="0">
                <a:solidFill>
                  <a:schemeClr val="tx1"/>
                </a:solidFill>
                <a:effectLst/>
                <a:latin typeface="+mn-lt"/>
                <a:ea typeface="+mn-ea"/>
                <a:cs typeface="+mn-cs"/>
              </a:rPr>
              <a:t>current status of an overpayment</a:t>
            </a:r>
            <a:r>
              <a:rPr lang="en-US" sz="1200" b="0" i="0" kern="1200" dirty="0">
                <a:solidFill>
                  <a:schemeClr val="tx1"/>
                </a:solidFill>
                <a:effectLst/>
                <a:latin typeface="+mn-lt"/>
                <a:ea typeface="+mn-ea"/>
                <a:cs typeface="+mn-cs"/>
              </a:rPr>
              <a:t>—whether it’s been refunded, partially recovered, or still outstanding—so you know what, if any, action is needed.”</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291997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What the NBR shows</a:t>
            </a:r>
            <a:r>
              <a:rPr lang="en-US" sz="1200" b="0" i="0" kern="1200" dirty="0">
                <a:solidFill>
                  <a:schemeClr val="tx1"/>
                </a:solidFill>
                <a:effectLst/>
                <a:latin typeface="+mn-lt"/>
                <a:ea typeface="+mn-ea"/>
                <a:cs typeface="+mn-cs"/>
              </a:rPr>
              <a:t> – Overpayments already recovered through payment offsets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Access requirements</a:t>
            </a:r>
            <a:r>
              <a:rPr lang="en-US" sz="1200" b="0" i="0" kern="1200" dirty="0">
                <a:solidFill>
                  <a:schemeClr val="tx1"/>
                </a:solidFill>
                <a:effectLst/>
                <a:latin typeface="+mn-lt"/>
                <a:ea typeface="+mn-ea"/>
                <a:cs typeface="+mn-cs"/>
              </a:rPr>
              <a:t> – Portal entitlement needed to view the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Finding the report</a:t>
            </a:r>
            <a:r>
              <a:rPr lang="en-US" sz="1200" b="0" i="0" kern="1200" dirty="0">
                <a:solidFill>
                  <a:schemeClr val="tx1"/>
                </a:solidFill>
                <a:effectLst/>
                <a:latin typeface="+mn-lt"/>
                <a:ea typeface="+mn-ea"/>
                <a:cs typeface="+mn-cs"/>
              </a:rPr>
              <a:t> – Where the NBR lives on the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Reviewing results</a:t>
            </a:r>
            <a:r>
              <a:rPr lang="en-US" sz="1200" b="0" i="0" kern="1200" dirty="0">
                <a:solidFill>
                  <a:schemeClr val="tx1"/>
                </a:solidFill>
                <a:effectLst/>
                <a:latin typeface="+mn-lt"/>
                <a:ea typeface="+mn-ea"/>
                <a:cs typeface="+mn-cs"/>
              </a:rPr>
              <a:t> – How to read, filter, and interpret the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Downloading the report</a:t>
            </a:r>
            <a:r>
              <a:rPr lang="en-US" sz="1200" b="0" i="0" kern="1200" dirty="0">
                <a:solidFill>
                  <a:schemeClr val="tx1"/>
                </a:solidFill>
                <a:effectLst/>
                <a:latin typeface="+mn-lt"/>
                <a:ea typeface="+mn-ea"/>
                <a:cs typeface="+mn-cs"/>
              </a:rPr>
              <a:t> – CSV download and availability timeframe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Claim navigation</a:t>
            </a:r>
            <a:r>
              <a:rPr lang="en-US" sz="1200" b="0" i="0" kern="1200" dirty="0">
                <a:solidFill>
                  <a:schemeClr val="tx1"/>
                </a:solidFill>
                <a:effectLst/>
                <a:latin typeface="+mn-lt"/>
                <a:ea typeface="+mn-ea"/>
                <a:cs typeface="+mn-cs"/>
              </a:rPr>
              <a:t> – Move between overpaid and funding claims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Key takeaways</a:t>
            </a:r>
            <a:r>
              <a:rPr lang="en-US" sz="1200" b="0" i="0" kern="1200" dirty="0">
                <a:solidFill>
                  <a:schemeClr val="tx1"/>
                </a:solidFill>
                <a:effectLst/>
                <a:latin typeface="+mn-lt"/>
                <a:ea typeface="+mn-ea"/>
                <a:cs typeface="+mn-cs"/>
              </a:rPr>
              <a:t> – How the NBR supports reconciliation and reduces research</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1114819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connect the dots by showing how to move between the overpaid claim and the funding claim, so you can clearly see how the offset was applied and confirm the overpayment has been resolved.”</a:t>
            </a:r>
          </a:p>
        </p:txBody>
      </p:sp>
      <p:sp>
        <p:nvSpPr>
          <p:cNvPr id="4" name="Slide Number Placeholder 3"/>
          <p:cNvSpPr>
            <a:spLocks noGrp="1"/>
          </p:cNvSpPr>
          <p:nvPr>
            <p:ph type="sldNum" sz="quarter" idx="5"/>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2415057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“From the </a:t>
            </a:r>
            <a:r>
              <a:rPr lang="en-US" sz="1200" b="1" i="0" kern="1200" dirty="0">
                <a:solidFill>
                  <a:schemeClr val="tx1"/>
                </a:solidFill>
                <a:effectLst/>
                <a:latin typeface="+mn-lt"/>
                <a:ea typeface="+mn-ea"/>
                <a:cs typeface="+mn-cs"/>
              </a:rPr>
              <a:t>overpaid claim detail page</a:t>
            </a:r>
            <a:r>
              <a:rPr lang="en-US" sz="1200" b="0" i="0" kern="1200" dirty="0">
                <a:solidFill>
                  <a:schemeClr val="tx1"/>
                </a:solidFill>
                <a:effectLst/>
                <a:latin typeface="+mn-lt"/>
                <a:ea typeface="+mn-ea"/>
                <a:cs typeface="+mn-cs"/>
              </a:rPr>
              <a:t>, select the </a:t>
            </a:r>
            <a:r>
              <a:rPr lang="en-US" sz="1200" b="1" i="0" kern="1200" dirty="0">
                <a:solidFill>
                  <a:schemeClr val="tx1"/>
                </a:solidFill>
                <a:effectLst/>
                <a:latin typeface="+mn-lt"/>
                <a:ea typeface="+mn-ea"/>
                <a:cs typeface="+mn-cs"/>
              </a:rPr>
              <a:t>funding claim link</a:t>
            </a:r>
            <a:r>
              <a:rPr lang="en-US" sz="1200" b="0" i="0" kern="1200" dirty="0">
                <a:solidFill>
                  <a:schemeClr val="tx1"/>
                </a:solidFill>
                <a:effectLst/>
                <a:latin typeface="+mn-lt"/>
                <a:ea typeface="+mn-ea"/>
                <a:cs typeface="+mn-cs"/>
              </a:rPr>
              <a:t> to review how the offset was applied.”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“On the </a:t>
            </a:r>
            <a:r>
              <a:rPr lang="en-US" sz="1200" b="1" i="0" kern="1200" dirty="0">
                <a:solidFill>
                  <a:schemeClr val="tx1"/>
                </a:solidFill>
                <a:effectLst/>
                <a:latin typeface="+mn-lt"/>
                <a:ea typeface="+mn-ea"/>
                <a:cs typeface="+mn-cs"/>
              </a:rPr>
              <a:t>funding claim page</a:t>
            </a:r>
            <a:r>
              <a:rPr lang="en-US" sz="1200" b="0" i="0" kern="1200" dirty="0">
                <a:solidFill>
                  <a:schemeClr val="tx1"/>
                </a:solidFill>
                <a:effectLst/>
                <a:latin typeface="+mn-lt"/>
                <a:ea typeface="+mn-ea"/>
                <a:cs typeface="+mn-cs"/>
              </a:rPr>
              <a:t>, a banner at the top confirms that an offset has already occurred.”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“Below the banner, you’ll see the </a:t>
            </a:r>
            <a:r>
              <a:rPr lang="en-US" sz="1200" b="1" i="0" kern="1200" dirty="0">
                <a:solidFill>
                  <a:schemeClr val="tx1"/>
                </a:solidFill>
                <a:effectLst/>
                <a:latin typeface="+mn-lt"/>
                <a:ea typeface="+mn-ea"/>
                <a:cs typeface="+mn-cs"/>
              </a:rPr>
              <a:t>original payment amount</a:t>
            </a:r>
            <a:r>
              <a:rPr lang="en-US" sz="1200" b="0" i="0" kern="1200" dirty="0">
                <a:solidFill>
                  <a:schemeClr val="tx1"/>
                </a:solidFill>
                <a:effectLst/>
                <a:latin typeface="+mn-lt"/>
                <a:ea typeface="+mn-ea"/>
                <a:cs typeface="+mn-cs"/>
              </a:rPr>
              <a:t>, </a:t>
            </a:r>
          </a:p>
          <a:p>
            <a:pPr fontAlgn="t"/>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amount offset</a:t>
            </a:r>
            <a:r>
              <a:rPr lang="en-US" sz="1200" b="0" i="0" kern="1200" dirty="0">
                <a:solidFill>
                  <a:schemeClr val="tx1"/>
                </a:solidFill>
                <a:effectLst/>
                <a:latin typeface="+mn-lt"/>
                <a:ea typeface="+mn-ea"/>
                <a:cs typeface="+mn-cs"/>
              </a:rPr>
              <a:t>, </a:t>
            </a:r>
          </a:p>
          <a:p>
            <a:pPr fontAlgn="t"/>
            <a:r>
              <a:rPr lang="en-US" sz="1200" b="0" i="0" kern="1200" dirty="0">
                <a:solidFill>
                  <a:schemeClr val="tx1"/>
                </a:solidFill>
                <a:effectLst/>
                <a:latin typeface="+mn-lt"/>
                <a:ea typeface="+mn-ea"/>
                <a:cs typeface="+mn-cs"/>
              </a:rPr>
              <a:t>and the </a:t>
            </a:r>
            <a:r>
              <a:rPr lang="en-US" sz="1200" b="1" i="0" kern="1200" dirty="0">
                <a:solidFill>
                  <a:schemeClr val="tx1"/>
                </a:solidFill>
                <a:effectLst/>
                <a:latin typeface="+mn-lt"/>
                <a:ea typeface="+mn-ea"/>
                <a:cs typeface="+mn-cs"/>
              </a:rPr>
              <a:t>net payment after recoupment</a:t>
            </a:r>
            <a:r>
              <a:rPr lang="en-US" sz="1200" b="0" i="0" kern="1200" dirty="0">
                <a:solidFill>
                  <a:schemeClr val="tx1"/>
                </a:solidFill>
                <a:effectLst/>
                <a:latin typeface="+mn-lt"/>
                <a:ea typeface="+mn-ea"/>
                <a:cs typeface="+mn-cs"/>
              </a:rPr>
              <a:t>, giving you clear visibility into the adjustment.”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“As you scroll down, you can also review the </a:t>
            </a:r>
            <a:r>
              <a:rPr lang="en-US" sz="1200" b="1" i="0" kern="1200" dirty="0">
                <a:solidFill>
                  <a:schemeClr val="tx1"/>
                </a:solidFill>
                <a:effectLst/>
                <a:latin typeface="+mn-lt"/>
                <a:ea typeface="+mn-ea"/>
                <a:cs typeface="+mn-cs"/>
              </a:rPr>
              <a:t>overpaid claims</a:t>
            </a:r>
            <a:r>
              <a:rPr lang="en-US" sz="1200" b="0" i="0" kern="1200" dirty="0">
                <a:solidFill>
                  <a:schemeClr val="tx1"/>
                </a:solidFill>
                <a:effectLst/>
                <a:latin typeface="+mn-lt"/>
                <a:ea typeface="+mn-ea"/>
                <a:cs typeface="+mn-cs"/>
              </a:rPr>
              <a:t> that were recovered using this funding claim.”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“Together, the </a:t>
            </a:r>
            <a:r>
              <a:rPr lang="en-US" sz="1200" b="1" i="0" kern="1200" dirty="0">
                <a:solidFill>
                  <a:schemeClr val="tx1"/>
                </a:solidFill>
                <a:effectLst/>
                <a:latin typeface="+mn-lt"/>
                <a:ea typeface="+mn-ea"/>
                <a:cs typeface="+mn-cs"/>
              </a:rPr>
              <a:t>Negative Balance Report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overpaid claim</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funding claim</a:t>
            </a:r>
            <a:r>
              <a:rPr lang="en-US" sz="1200" b="0" i="0" kern="1200" dirty="0">
                <a:solidFill>
                  <a:schemeClr val="tx1"/>
                </a:solidFill>
                <a:effectLst/>
                <a:latin typeface="+mn-lt"/>
                <a:ea typeface="+mn-ea"/>
                <a:cs typeface="+mn-cs"/>
              </a:rPr>
              <a:t> pages help you confirm whether an overpayment has been </a:t>
            </a:r>
            <a:r>
              <a:rPr lang="en-US" sz="1200" b="1" i="0" kern="1200" dirty="0">
                <a:solidFill>
                  <a:schemeClr val="tx1"/>
                </a:solidFill>
                <a:effectLst/>
                <a:latin typeface="+mn-lt"/>
                <a:ea typeface="+mn-ea"/>
                <a:cs typeface="+mn-cs"/>
              </a:rPr>
              <a:t>fully recovered, partially recovered, or is still outstanding</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1250244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walked through how to find, review, and navigate the Negative Balance Report, let’s pause to summarize the key takeaways you can use to support accurate and efficient reconciliation.”</a:t>
            </a:r>
          </a:p>
        </p:txBody>
      </p:sp>
      <p:sp>
        <p:nvSpPr>
          <p:cNvPr id="4" name="Slide Number Placeholder 3"/>
          <p:cNvSpPr>
            <a:spLocks noGrp="1"/>
          </p:cNvSpPr>
          <p:nvPr>
            <p:ph type="sldNum" sz="quarter" idx="5"/>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4232683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“Use the </a:t>
            </a:r>
            <a:r>
              <a:rPr lang="en-US" sz="1200" b="1" i="0" kern="1200" dirty="0">
                <a:solidFill>
                  <a:schemeClr val="tx1"/>
                </a:solidFill>
                <a:effectLst/>
                <a:latin typeface="+mn-lt"/>
                <a:ea typeface="+mn-ea"/>
                <a:cs typeface="+mn-cs"/>
              </a:rPr>
              <a:t>Negative Balance Report</a:t>
            </a:r>
            <a:r>
              <a:rPr lang="en-US" sz="1200" b="0" i="0" kern="1200" dirty="0">
                <a:solidFill>
                  <a:schemeClr val="tx1"/>
                </a:solidFill>
                <a:effectLst/>
                <a:latin typeface="+mn-lt"/>
                <a:ea typeface="+mn-ea"/>
                <a:cs typeface="+mn-cs"/>
              </a:rPr>
              <a:t> to confirm overpayments that have already been recovered, so you know no additional payment is expected.”</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“Search results by </a:t>
            </a:r>
            <a:r>
              <a:rPr lang="en-US" sz="1200" b="1" i="0" kern="1200" dirty="0">
                <a:solidFill>
                  <a:schemeClr val="tx1"/>
                </a:solidFill>
                <a:effectLst/>
                <a:latin typeface="+mn-lt"/>
                <a:ea typeface="+mn-ea"/>
                <a:cs typeface="+mn-cs"/>
              </a:rPr>
              <a:t>Tax Identification Number</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with options to refine by </a:t>
            </a:r>
            <a:r>
              <a:rPr lang="en-US" sz="1200" b="1" i="0" kern="1200" dirty="0">
                <a:solidFill>
                  <a:schemeClr val="tx1"/>
                </a:solidFill>
                <a:effectLst/>
                <a:latin typeface="+mn-lt"/>
                <a:ea typeface="+mn-ea"/>
                <a:cs typeface="+mn-cs"/>
              </a:rPr>
              <a:t>claim number</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date of service</a:t>
            </a:r>
            <a:r>
              <a:rPr lang="en-US" sz="1200" b="0" i="0" kern="1200" dirty="0">
                <a:solidFill>
                  <a:schemeClr val="tx1"/>
                </a:solidFill>
                <a:effectLst/>
                <a:latin typeface="+mn-lt"/>
                <a:ea typeface="+mn-ea"/>
                <a:cs typeface="+mn-cs"/>
              </a:rPr>
              <a:t>, to quickly locate overpayment activity.”</a:t>
            </a:r>
          </a:p>
          <a:p>
            <a:pPr fontAlgn="t"/>
            <a:endParaRPr lang="en-US"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“Download the report as a </a:t>
            </a:r>
            <a:r>
              <a:rPr lang="en-US" sz="1200" b="1" i="0" kern="1200" dirty="0">
                <a:solidFill>
                  <a:schemeClr val="tx1"/>
                </a:solidFill>
                <a:effectLst/>
                <a:latin typeface="+mn-lt"/>
                <a:ea typeface="+mn-ea"/>
                <a:cs typeface="+mn-cs"/>
              </a:rPr>
              <a:t>CSV file</a:t>
            </a:r>
            <a:r>
              <a:rPr lang="en-US" sz="1200" b="0" i="0" kern="1200" dirty="0">
                <a:solidFill>
                  <a:schemeClr val="tx1"/>
                </a:solidFill>
                <a:effectLst/>
                <a:latin typeface="+mn-lt"/>
                <a:ea typeface="+mn-ea"/>
                <a:cs typeface="+mn-cs"/>
              </a:rPr>
              <a:t>, available for </a:t>
            </a:r>
            <a:r>
              <a:rPr lang="en-US" sz="1200" b="1" i="0" kern="1200" dirty="0">
                <a:solidFill>
                  <a:schemeClr val="tx1"/>
                </a:solidFill>
                <a:effectLst/>
                <a:latin typeface="+mn-lt"/>
                <a:ea typeface="+mn-ea"/>
                <a:cs typeface="+mn-cs"/>
              </a:rPr>
              <a:t>30 days on the portal</a:t>
            </a:r>
            <a:r>
              <a:rPr lang="en-US" sz="1200" b="0" i="0" kern="1200" dirty="0">
                <a:solidFill>
                  <a:schemeClr val="tx1"/>
                </a:solidFill>
                <a:effectLst/>
                <a:latin typeface="+mn-lt"/>
                <a:ea typeface="+mn-ea"/>
                <a:cs typeface="+mn-cs"/>
              </a:rPr>
              <a:t>, to support offline review and internal </a:t>
            </a:r>
            <a:r>
              <a:rPr lang="en-US" sz="1200" b="0" i="0" kern="1200">
                <a:solidFill>
                  <a:schemeClr val="tx1"/>
                </a:solidFill>
                <a:effectLst/>
                <a:latin typeface="+mn-lt"/>
                <a:ea typeface="+mn-ea"/>
                <a:cs typeface="+mn-cs"/>
              </a:rPr>
              <a:t>reconciliation.”</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“Navigate between the </a:t>
            </a:r>
            <a:r>
              <a:rPr lang="en-US" sz="1200" b="1" i="0" kern="1200" dirty="0">
                <a:solidFill>
                  <a:schemeClr val="tx1"/>
                </a:solidFill>
                <a:effectLst/>
                <a:latin typeface="+mn-lt"/>
                <a:ea typeface="+mn-ea"/>
                <a:cs typeface="+mn-cs"/>
              </a:rPr>
              <a:t>overpaid claim</a:t>
            </a:r>
            <a:r>
              <a:rPr lang="en-US" sz="1200" b="0" i="0" kern="1200" dirty="0">
                <a:solidFill>
                  <a:schemeClr val="tx1"/>
                </a:solidFill>
                <a:effectLst/>
                <a:latin typeface="+mn-lt"/>
                <a:ea typeface="+mn-ea"/>
                <a:cs typeface="+mn-cs"/>
              </a:rPr>
              <a:t> and the </a:t>
            </a:r>
            <a:r>
              <a:rPr lang="en-US" sz="1200" b="1" i="0" kern="1200" dirty="0">
                <a:solidFill>
                  <a:schemeClr val="tx1"/>
                </a:solidFill>
                <a:effectLst/>
                <a:latin typeface="+mn-lt"/>
                <a:ea typeface="+mn-ea"/>
                <a:cs typeface="+mn-cs"/>
              </a:rPr>
              <a:t>funding claim</a:t>
            </a:r>
            <a:r>
              <a:rPr lang="en-US" sz="1200" b="0" i="0" kern="1200" dirty="0">
                <a:solidFill>
                  <a:schemeClr val="tx1"/>
                </a:solidFill>
                <a:effectLst/>
                <a:latin typeface="+mn-lt"/>
                <a:ea typeface="+mn-ea"/>
                <a:cs typeface="+mn-cs"/>
              </a:rPr>
              <a:t> to review patient and payment details without searching multiple areas of the portal.”</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“Review </a:t>
            </a:r>
            <a:r>
              <a:rPr lang="en-US" sz="1200" b="1" i="0" kern="1200" dirty="0">
                <a:solidFill>
                  <a:schemeClr val="tx1"/>
                </a:solidFill>
                <a:effectLst/>
                <a:latin typeface="+mn-lt"/>
                <a:ea typeface="+mn-ea"/>
                <a:cs typeface="+mn-cs"/>
              </a:rPr>
              <a:t>banner messages</a:t>
            </a:r>
            <a:r>
              <a:rPr lang="en-US" sz="1200" b="0" i="0" kern="1200" dirty="0">
                <a:solidFill>
                  <a:schemeClr val="tx1"/>
                </a:solidFill>
                <a:effectLst/>
                <a:latin typeface="+mn-lt"/>
                <a:ea typeface="+mn-ea"/>
                <a:cs typeface="+mn-cs"/>
              </a:rPr>
              <a:t> on the overpaid claim detail page to quickly understand the </a:t>
            </a:r>
            <a:r>
              <a:rPr lang="en-US" sz="1200" b="1" i="0" kern="1200" dirty="0">
                <a:solidFill>
                  <a:schemeClr val="tx1"/>
                </a:solidFill>
                <a:effectLst/>
                <a:latin typeface="+mn-lt"/>
                <a:ea typeface="+mn-ea"/>
                <a:cs typeface="+mn-cs"/>
              </a:rPr>
              <a:t>status of an overpayment</a:t>
            </a:r>
            <a:r>
              <a:rPr lang="en-US" sz="1200" b="0" i="0" kern="1200" dirty="0">
                <a:solidFill>
                  <a:schemeClr val="tx1"/>
                </a:solidFill>
                <a:effectLst/>
                <a:latin typeface="+mn-lt"/>
                <a:ea typeface="+mn-ea"/>
                <a:cs typeface="+mn-cs"/>
              </a:rPr>
              <a:t>—refunded, partially recovered, or still outstanding.”</a:t>
            </a:r>
          </a:p>
          <a:p>
            <a:pPr fontAlgn="t"/>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“Together, these tools are designed to save time, reduce manual research, and support </a:t>
            </a:r>
            <a:r>
              <a:rPr lang="en-US" sz="1200" b="1" i="0" kern="1200" dirty="0">
                <a:solidFill>
                  <a:schemeClr val="tx1"/>
                </a:solidFill>
                <a:effectLst/>
                <a:latin typeface="+mn-lt"/>
                <a:ea typeface="+mn-ea"/>
                <a:cs typeface="+mn-cs"/>
              </a:rPr>
              <a:t>accurate, confident reconciliation</a:t>
            </a:r>
            <a:r>
              <a:rPr lang="en-US" sz="1200" b="0" i="0" kern="1200" dirty="0">
                <a:solidFill>
                  <a:schemeClr val="tx1"/>
                </a:solidFill>
                <a:effectLst/>
                <a:latin typeface="+mn-lt"/>
                <a:ea typeface="+mn-ea"/>
                <a:cs typeface="+mn-cs"/>
              </a:rPr>
              <a:t>. Thank you for taking the time to walk through the Negative Balance Report—I hope this helps make your day‑to‑day review a little easier.”</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2090728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US" smtClean="0"/>
              <a:pPr/>
              <a:t>24</a:t>
            </a:fld>
            <a:endParaRPr lang="en-US" dirty="0"/>
          </a:p>
        </p:txBody>
      </p:sp>
    </p:spTree>
    <p:extLst>
      <p:ext uri="{BB962C8B-B14F-4D97-AF65-F5344CB8AC3E}">
        <p14:creationId xmlns:p14="http://schemas.microsoft.com/office/powerpoint/2010/main" val="404288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overview explains what the Negative Balance Report shows and why it is used, </a:t>
            </a:r>
            <a:r>
              <a:rPr lang="en-US" b="0" dirty="0">
                <a:solidFill>
                  <a:srgbClr val="FF0000"/>
                </a:solidFill>
              </a:rPr>
              <a:t>then walks </a:t>
            </a:r>
            <a:r>
              <a:rPr lang="en-US" dirty="0"/>
              <a:t>through how to access and review it on the portal.”</a:t>
            </a:r>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35796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i="0" kern="1200" dirty="0">
                <a:solidFill>
                  <a:schemeClr val="tx1"/>
                </a:solidFill>
                <a:effectLst/>
                <a:latin typeface="+mn-lt"/>
                <a:ea typeface="+mn-ea"/>
                <a:cs typeface="+mn-cs"/>
              </a:rPr>
              <a:t>“The Negative Balance Report is designed to make it easier to understand how overpayments are resolved through payment offsets.</a:t>
            </a:r>
          </a:p>
          <a:p>
            <a:pPr fontAlgn="t">
              <a:spcBef>
                <a:spcPts val="300"/>
              </a:spcBef>
              <a:spcAft>
                <a:spcPts val="300"/>
              </a:spcAft>
            </a:pPr>
            <a:r>
              <a:rPr lang="en-US" sz="1400" b="1" i="0" kern="1200" dirty="0">
                <a:solidFill>
                  <a:schemeClr val="tx1"/>
                </a:solidFill>
                <a:effectLst/>
                <a:latin typeface="+mn-lt"/>
                <a:ea typeface="+mn-ea"/>
                <a:cs typeface="+mn-cs"/>
              </a:rPr>
              <a:t>The report identifies overpaid claims that have already been fully or partially recovered. It shows the offsets and check payments applied and any remaining balance, so you can confirm whether anything is still owed.</a:t>
            </a:r>
          </a:p>
          <a:p>
            <a:pPr fontAlgn="t">
              <a:spcBef>
                <a:spcPts val="300"/>
              </a:spcBef>
              <a:spcAft>
                <a:spcPts val="300"/>
              </a:spcAft>
            </a:pPr>
            <a:r>
              <a:rPr lang="en-US" sz="1400" b="0" i="0" kern="1200" dirty="0">
                <a:solidFill>
                  <a:schemeClr val="tx1"/>
                </a:solidFill>
                <a:effectLst/>
                <a:latin typeface="+mn-lt"/>
                <a:ea typeface="+mn-ea"/>
                <a:cs typeface="+mn-cs"/>
              </a:rPr>
              <a:t>You can search the report using your Tax Identification Number, and if needed, further narrow results by claim number or date of service, going back up to two years.</a:t>
            </a:r>
          </a:p>
          <a:p>
            <a:pPr fontAlgn="t">
              <a:spcBef>
                <a:spcPts val="300"/>
              </a:spcBef>
              <a:spcAft>
                <a:spcPts val="300"/>
              </a:spcAft>
            </a:pPr>
            <a:r>
              <a:rPr lang="en-US" sz="1400" b="0" i="0" kern="1200" dirty="0">
                <a:solidFill>
                  <a:schemeClr val="tx1"/>
                </a:solidFill>
                <a:effectLst/>
                <a:latin typeface="+mn-lt"/>
                <a:ea typeface="+mn-ea"/>
                <a:cs typeface="+mn-cs"/>
              </a:rPr>
              <a:t>The report also provides direct links to both the overpaid claim and the funding claim. These links allow you to view patient and payment details without needing to search multiple areas of the portal.</a:t>
            </a:r>
          </a:p>
          <a:p>
            <a:pPr fontAlgn="t">
              <a:spcBef>
                <a:spcPts val="300"/>
              </a:spcBef>
              <a:spcAft>
                <a:spcPts val="300"/>
              </a:spcAft>
            </a:pPr>
            <a:r>
              <a:rPr lang="en-US" sz="1400" b="0" i="0" kern="1200" dirty="0">
                <a:solidFill>
                  <a:schemeClr val="tx1"/>
                </a:solidFill>
                <a:effectLst/>
                <a:latin typeface="+mn-lt"/>
                <a:ea typeface="+mn-ea"/>
                <a:cs typeface="+mn-cs"/>
              </a:rPr>
              <a:t>From either claim, you can navigate back and forth between the overpaid and funding claims. This bi‑directional navigation supports research and reconciliation without duplicating work.</a:t>
            </a:r>
          </a:p>
          <a:p>
            <a:pPr fontAlgn="t">
              <a:spcBef>
                <a:spcPts val="300"/>
              </a:spcBef>
              <a:spcAft>
                <a:spcPts val="300"/>
              </a:spcAft>
            </a:pPr>
            <a:r>
              <a:rPr lang="en-US" sz="1400" b="0" i="0" kern="1200" dirty="0">
                <a:solidFill>
                  <a:schemeClr val="tx1"/>
                </a:solidFill>
                <a:effectLst/>
                <a:latin typeface="+mn-lt"/>
                <a:ea typeface="+mn-ea"/>
                <a:cs typeface="+mn-cs"/>
              </a:rPr>
              <a:t>Finally, the report can be downloaded as a CSV file, which remains available on the portal for 30 days. This is helpful for offline review or internal reconciliation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61503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review the portal entitlements required to access the Negative Balance Report and where to confirm that access.”</a:t>
            </a:r>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180832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“To confirm you have entitlement for the Negative Balance Report, start in the </a:t>
            </a:r>
            <a:r>
              <a:rPr lang="en-US" sz="1200" b="1" i="1" kern="1200" dirty="0">
                <a:solidFill>
                  <a:schemeClr val="tx1"/>
                </a:solidFill>
                <a:effectLst/>
                <a:latin typeface="+mn-lt"/>
                <a:ea typeface="+mn-ea"/>
                <a:cs typeface="+mn-cs"/>
              </a:rPr>
              <a:t>top right‑hand corner</a:t>
            </a:r>
            <a:r>
              <a:rPr lang="en-US" sz="1200" b="0" i="1" kern="1200" dirty="0">
                <a:solidFill>
                  <a:schemeClr val="tx1"/>
                </a:solidFill>
                <a:effectLst/>
                <a:latin typeface="+mn-lt"/>
                <a:ea typeface="+mn-ea"/>
                <a:cs typeface="+mn-cs"/>
              </a:rPr>
              <a:t> of the portal and hover over your name and a dropdown menu will appear.”</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“From the dropdown, select </a:t>
            </a:r>
            <a:r>
              <a:rPr lang="en-US" sz="1200" b="1" i="1" kern="1200" dirty="0">
                <a:solidFill>
                  <a:schemeClr val="tx1"/>
                </a:solidFill>
                <a:effectLst/>
                <a:latin typeface="+mn-lt"/>
                <a:ea typeface="+mn-ea"/>
                <a:cs typeface="+mn-cs"/>
              </a:rPr>
              <a:t>Settings and Preferences</a:t>
            </a:r>
            <a:r>
              <a:rPr lang="en-US" sz="1200" b="0" i="1" kern="1200" dirty="0">
                <a:solidFill>
                  <a:schemeClr val="tx1"/>
                </a:solidFill>
                <a:effectLst/>
                <a:latin typeface="+mn-lt"/>
                <a:ea typeface="+mn-ea"/>
                <a:cs typeface="+mn-cs"/>
              </a:rPr>
              <a:t>, then choose </a:t>
            </a:r>
            <a:r>
              <a:rPr lang="en-US" sz="1200" b="1" i="1" kern="1200" dirty="0">
                <a:solidFill>
                  <a:schemeClr val="tx1"/>
                </a:solidFill>
                <a:effectLst/>
                <a:latin typeface="+mn-lt"/>
                <a:ea typeface="+mn-ea"/>
                <a:cs typeface="+mn-cs"/>
              </a:rPr>
              <a:t>Online Access</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“You will see </a:t>
            </a:r>
            <a:r>
              <a:rPr lang="en-US" sz="1200" b="1" i="1" kern="1200" dirty="0">
                <a:solidFill>
                  <a:schemeClr val="tx1"/>
                </a:solidFill>
                <a:effectLst/>
                <a:latin typeface="+mn-lt"/>
                <a:ea typeface="+mn-ea"/>
                <a:cs typeface="+mn-cs"/>
              </a:rPr>
              <a:t>View TIN Access</a:t>
            </a:r>
            <a:r>
              <a:rPr lang="en-US" sz="1200" b="0" i="1" kern="1200" dirty="0">
                <a:solidFill>
                  <a:schemeClr val="tx1"/>
                </a:solidFill>
                <a:effectLst/>
                <a:latin typeface="+mn-lt"/>
                <a:ea typeface="+mn-ea"/>
                <a:cs typeface="+mn-cs"/>
              </a:rPr>
              <a:t> and click </a:t>
            </a:r>
            <a:r>
              <a:rPr lang="en-US" sz="1200" b="1" i="1" kern="1200" dirty="0">
                <a:solidFill>
                  <a:schemeClr val="tx1"/>
                </a:solidFill>
                <a:effectLst/>
                <a:latin typeface="+mn-lt"/>
                <a:ea typeface="+mn-ea"/>
                <a:cs typeface="+mn-cs"/>
              </a:rPr>
              <a:t>View Access Rights</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“From the dropdown select the </a:t>
            </a:r>
            <a:r>
              <a:rPr lang="en-US" sz="1200" b="1" i="1" kern="1200" dirty="0">
                <a:solidFill>
                  <a:schemeClr val="tx1"/>
                </a:solidFill>
                <a:effectLst/>
                <a:latin typeface="+mn-lt"/>
                <a:ea typeface="+mn-ea"/>
                <a:cs typeface="+mn-cs"/>
              </a:rPr>
              <a:t>TIN</a:t>
            </a:r>
            <a:r>
              <a:rPr lang="en-US" sz="1200" b="0" i="1" kern="1200" dirty="0">
                <a:solidFill>
                  <a:schemeClr val="tx1"/>
                </a:solidFill>
                <a:effectLst/>
                <a:latin typeface="+mn-lt"/>
                <a:ea typeface="+mn-ea"/>
                <a:cs typeface="+mn-cs"/>
              </a:rPr>
              <a:t> you want to review—your entitlements will automatically populate on the screen.”</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“If you see </a:t>
            </a:r>
            <a:r>
              <a:rPr lang="en-US" sz="1200" b="1" i="1" kern="1200" dirty="0">
                <a:solidFill>
                  <a:schemeClr val="tx1"/>
                </a:solidFill>
                <a:effectLst/>
                <a:latin typeface="+mn-lt"/>
                <a:ea typeface="+mn-ea"/>
                <a:cs typeface="+mn-cs"/>
              </a:rPr>
              <a:t>Claim Search</a:t>
            </a:r>
            <a:r>
              <a:rPr lang="en-US" sz="1200" b="0" i="1" kern="1200" dirty="0">
                <a:solidFill>
                  <a:schemeClr val="tx1"/>
                </a:solidFill>
                <a:effectLst/>
                <a:latin typeface="+mn-lt"/>
                <a:ea typeface="+mn-ea"/>
                <a:cs typeface="+mn-cs"/>
              </a:rPr>
              <a:t> listed, you have the entitlement needed to view the Negative Balance Report.”</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“If Claim Search is not listed, below your entitlements you will  find the </a:t>
            </a:r>
            <a:r>
              <a:rPr lang="en-US" sz="1200" b="1" i="1" kern="1200" dirty="0">
                <a:solidFill>
                  <a:schemeClr val="tx1"/>
                </a:solidFill>
                <a:effectLst/>
                <a:latin typeface="+mn-lt"/>
                <a:ea typeface="+mn-ea"/>
                <a:cs typeface="+mn-cs"/>
              </a:rPr>
              <a:t>Website Access Managers</a:t>
            </a:r>
            <a:r>
              <a:rPr lang="en-US" sz="1200" b="0" i="1" kern="1200" dirty="0">
                <a:solidFill>
                  <a:schemeClr val="tx1"/>
                </a:solidFill>
                <a:effectLst/>
                <a:latin typeface="+mn-lt"/>
                <a:ea typeface="+mn-ea"/>
                <a:cs typeface="+mn-cs"/>
              </a:rPr>
              <a:t>, including their phone numbers.”</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“You can contact one of the listed managers to request that the </a:t>
            </a:r>
            <a:r>
              <a:rPr lang="en-US" sz="1200" b="1" i="1" kern="1200" dirty="0">
                <a:solidFill>
                  <a:schemeClr val="tx1"/>
                </a:solidFill>
                <a:effectLst/>
                <a:latin typeface="+mn-lt"/>
                <a:ea typeface="+mn-ea"/>
                <a:cs typeface="+mn-cs"/>
              </a:rPr>
              <a:t>Claim Search entitlement</a:t>
            </a:r>
            <a:r>
              <a:rPr lang="en-US" sz="1200" b="0" i="1" kern="1200" dirty="0">
                <a:solidFill>
                  <a:schemeClr val="tx1"/>
                </a:solidFill>
                <a:effectLst/>
                <a:latin typeface="+mn-lt"/>
                <a:ea typeface="+mn-ea"/>
                <a:cs typeface="+mn-cs"/>
              </a:rPr>
              <a:t> be added to your access.”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82217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“Now that we understand what the Negative Balance Report shows, let’s take a quick look at where to find it on the portal.”</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608977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“The Negative Balance Report is accessed from the </a:t>
            </a:r>
            <a:r>
              <a:rPr lang="en-US" sz="1200" b="1" i="1" kern="1200" dirty="0">
                <a:solidFill>
                  <a:schemeClr val="tx1"/>
                </a:solidFill>
                <a:effectLst/>
                <a:latin typeface="+mn-lt"/>
                <a:ea typeface="+mn-ea"/>
                <a:cs typeface="+mn-cs"/>
              </a:rPr>
              <a:t>Reports</a:t>
            </a:r>
            <a:r>
              <a:rPr lang="en-US" sz="1200" b="0" i="1" kern="1200" dirty="0">
                <a:solidFill>
                  <a:schemeClr val="tx1"/>
                </a:solidFill>
                <a:effectLst/>
                <a:latin typeface="+mn-lt"/>
                <a:ea typeface="+mn-ea"/>
                <a:cs typeface="+mn-cs"/>
              </a:rPr>
              <a:t> page on the portal.”</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“From the Reports page, select </a:t>
            </a:r>
            <a:r>
              <a:rPr lang="en-US" sz="1200" b="1" i="1" kern="1200" dirty="0">
                <a:solidFill>
                  <a:schemeClr val="tx1"/>
                </a:solidFill>
                <a:effectLst/>
                <a:latin typeface="+mn-lt"/>
                <a:ea typeface="+mn-ea"/>
                <a:cs typeface="+mn-cs"/>
              </a:rPr>
              <a:t>Negative Balance Report</a:t>
            </a:r>
            <a:r>
              <a:rPr lang="en-US" sz="1200" b="0" i="1" kern="1200" dirty="0">
                <a:solidFill>
                  <a:schemeClr val="tx1"/>
                </a:solidFill>
                <a:effectLst/>
                <a:latin typeface="+mn-lt"/>
                <a:ea typeface="+mn-ea"/>
                <a:cs typeface="+mn-cs"/>
              </a:rPr>
              <a:t> to open the report.”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“To begin your search, click the </a:t>
            </a:r>
            <a:r>
              <a:rPr lang="en-US" sz="1200" b="1" i="1" kern="1200" dirty="0">
                <a:solidFill>
                  <a:schemeClr val="tx1"/>
                </a:solidFill>
                <a:effectLst/>
                <a:latin typeface="+mn-lt"/>
                <a:ea typeface="+mn-ea"/>
                <a:cs typeface="+mn-cs"/>
              </a:rPr>
              <a:t>downward‑facing caret</a:t>
            </a:r>
            <a:r>
              <a:rPr lang="en-US" sz="1200" b="0" i="1" kern="1200" dirty="0">
                <a:solidFill>
                  <a:schemeClr val="tx1"/>
                </a:solidFill>
                <a:effectLst/>
                <a:latin typeface="+mn-lt"/>
                <a:ea typeface="+mn-ea"/>
                <a:cs typeface="+mn-cs"/>
              </a:rPr>
              <a:t> in the TIN field to display the list of available TINs.”</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“Select the </a:t>
            </a:r>
            <a:r>
              <a:rPr lang="en-US" sz="1200" b="1" i="1" kern="1200" dirty="0">
                <a:solidFill>
                  <a:schemeClr val="tx1"/>
                </a:solidFill>
                <a:effectLst/>
                <a:latin typeface="+mn-lt"/>
                <a:ea typeface="+mn-ea"/>
                <a:cs typeface="+mn-cs"/>
              </a:rPr>
              <a:t>TIN</a:t>
            </a:r>
            <a:r>
              <a:rPr lang="en-US" sz="1200" b="0" i="1" kern="1200" dirty="0">
                <a:solidFill>
                  <a:schemeClr val="tx1"/>
                </a:solidFill>
                <a:effectLst/>
                <a:latin typeface="+mn-lt"/>
                <a:ea typeface="+mn-ea"/>
                <a:cs typeface="+mn-cs"/>
              </a:rPr>
              <a:t> you want to review for overpayment offsets.”</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“Once a TIN is selected, the report will display results associated with that TIN.”</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“This page serves as the starting point for reviewing overpayments that have already been recovered through payment offsets, which we’ll explore in more detail next.”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4006657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“Next, we’ll review the layout of the Negative Balance Report page, so you know where to find key information and how to navigate results efficiently.”</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435891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hyperlink" Target="https://brandcenter.thecignagroup.com/cigna_healthcare/" TargetMode="External"/><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and full size picture">
    <p:bg bwMode="ltGray">
      <p:bgPr>
        <a:solidFill>
          <a:schemeClr val="tx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8" name="Picture Placeholder 7">
            <a:extLst>
              <a:ext uri="{FF2B5EF4-FFF2-40B4-BE49-F238E27FC236}">
                <a16:creationId xmlns:a16="http://schemas.microsoft.com/office/drawing/2014/main" id="{DD808BC1-0D9E-EAE7-A1E9-FBA8D7C49D9C}"/>
              </a:ext>
            </a:extLst>
          </p:cNvPr>
          <p:cNvSpPr>
            <a:spLocks noGrp="1"/>
          </p:cNvSpPr>
          <p:nvPr>
            <p:ph type="pic" sz="quarter" idx="16"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12192000 w 12193200"/>
              <a:gd name="connsiteY3" fmla="*/ 6858000 h 6858000"/>
              <a:gd name="connsiteX4" fmla="*/ 12192000 w 12193200"/>
              <a:gd name="connsiteY4" fmla="*/ 6678000 h 6858000"/>
              <a:gd name="connsiteX5" fmla="*/ 0 w 12193200"/>
              <a:gd name="connsiteY5" fmla="*/ 667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0" y="0"/>
                </a:moveTo>
                <a:lnTo>
                  <a:pt x="12193200" y="0"/>
                </a:lnTo>
                <a:lnTo>
                  <a:pt x="12193200" y="6858000"/>
                </a:lnTo>
                <a:lnTo>
                  <a:pt x="12192000" y="6858000"/>
                </a:lnTo>
                <a:lnTo>
                  <a:pt x="12192000" y="6678000"/>
                </a:lnTo>
                <a:lnTo>
                  <a:pt x="0" y="6678000"/>
                </a:lnTo>
                <a:close/>
              </a:path>
            </a:pathLst>
          </a:custGeom>
          <a:solidFill>
            <a:schemeClr val="bg1">
              <a:lumMod val="85000"/>
            </a:schemeClr>
          </a:solidFill>
        </p:spPr>
        <p:txBody>
          <a:bodyPr wrap="square" lIns="108000" tIns="108000" rIns="108000" bIns="108000" anchor="t" anchorCtr="0">
            <a:noAutofit/>
          </a:bodyPr>
          <a:lstStyle>
            <a:lvl1pPr marL="0" indent="0" algn="ctr">
              <a:buNone/>
              <a:defRPr sz="1600">
                <a:solidFill>
                  <a:schemeClr val="tx1"/>
                </a:solidFill>
              </a:defRPr>
            </a:lvl1pPr>
          </a:lstStyle>
          <a:p>
            <a:r>
              <a:rPr lang="en-US" dirty="0"/>
              <a:t>Select placeholder then choose the desired photo from Templafy “Photos” </a:t>
            </a:r>
            <a:endParaRPr lang="en-US"/>
          </a:p>
        </p:txBody>
      </p:sp>
      <p:sp>
        <p:nvSpPr>
          <p:cNvPr id="33" name="Text Placeholder logo">
            <a:extLst>
              <a:ext uri="{FF2B5EF4-FFF2-40B4-BE49-F238E27FC236}">
                <a16:creationId xmlns:a16="http://schemas.microsoft.com/office/drawing/2014/main" id="{748FB64F-BD95-FBDF-3D49-50F46761B7FD}"/>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12" name="Blue box">
            <a:extLst>
              <a:ext uri="{FF2B5EF4-FFF2-40B4-BE49-F238E27FC236}">
                <a16:creationId xmlns:a16="http://schemas.microsoft.com/office/drawing/2014/main" id="{795C67F9-455E-F455-17FD-0B6B7DFD3985}"/>
              </a:ext>
            </a:extLst>
          </p:cNvPr>
          <p:cNvSpPr/>
          <p:nvPr userDrawn="1"/>
        </p:nvSpPr>
        <p:spPr bwMode="black">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3" name="Dynamic legal" descr="{&quot;templafy&quot;:{&quot;id&quot;:&quot;e16f864c-3919-43a9-b5bd-cf65fa67f96f&quot;}}">
            <a:extLst>
              <a:ext uri="{FF2B5EF4-FFF2-40B4-BE49-F238E27FC236}">
                <a16:creationId xmlns:a16="http://schemas.microsoft.com/office/drawing/2014/main" id="{E6F6CE89-D0B5-D9D3-4DA4-8AA8DA14FE98}"/>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4" name="Dynmic Internal use only" descr="{&quot;templafy&quot;:{&quot;id&quot;:&quot;f793b533-43bd-40c7-9671-388ca371e936&quot;}}" title="Form.Cigna_Confidentiality.Cigna_healthcareConfidentiality">
            <a:extLst>
              <a:ext uri="{FF2B5EF4-FFF2-40B4-BE49-F238E27FC236}">
                <a16:creationId xmlns:a16="http://schemas.microsoft.com/office/drawing/2014/main" id="{A8D60928-7983-82EB-8297-82B9F7BDA837}"/>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itle 1">
            <a:extLst>
              <a:ext uri="{FF2B5EF4-FFF2-40B4-BE49-F238E27FC236}">
                <a16:creationId xmlns:a16="http://schemas.microsoft.com/office/drawing/2014/main" id="{2E92BE0B-5F7B-85A8-0B57-4CCEAC6CE31F}"/>
              </a:ext>
            </a:extLst>
          </p:cNvPr>
          <p:cNvSpPr>
            <a:spLocks noGrp="1"/>
          </p:cNvSpPr>
          <p:nvPr>
            <p:ph type="ctrTitle" hasCustomPrompt="1"/>
          </p:nvPr>
        </p:nvSpPr>
        <p:spPr bwMode="white">
          <a:xfrm>
            <a:off x="359997" y="1360800"/>
            <a:ext cx="7588800" cy="2088000"/>
          </a:xfrm>
          <a:noFill/>
        </p:spPr>
        <p:txBody>
          <a:bodyPr anchor="t" anchorCtr="0"/>
          <a:lstStyle>
            <a:lvl1pPr algn="l">
              <a:lnSpc>
                <a:spcPct val="83000"/>
              </a:lnSpc>
              <a:defRPr sz="5400">
                <a:solidFill>
                  <a:schemeClr val="bg1"/>
                </a:solidFill>
              </a:defRPr>
            </a:lvl1pPr>
          </a:lstStyle>
          <a:p>
            <a:r>
              <a:rPr lang="en-US" dirty="0"/>
              <a:t>Click to add title</a:t>
            </a:r>
            <a:endParaRPr lang="en-US"/>
          </a:p>
        </p:txBody>
      </p:sp>
      <p:sp>
        <p:nvSpPr>
          <p:cNvPr id="11" name="Subtitle 2">
            <a:extLst>
              <a:ext uri="{FF2B5EF4-FFF2-40B4-BE49-F238E27FC236}">
                <a16:creationId xmlns:a16="http://schemas.microsoft.com/office/drawing/2014/main" id="{396D5C3E-1E9C-EF42-F78E-E54D4B83FB21}"/>
              </a:ext>
            </a:extLst>
          </p:cNvPr>
          <p:cNvSpPr>
            <a:spLocks noGrp="1"/>
          </p:cNvSpPr>
          <p:nvPr>
            <p:ph type="subTitle" idx="1" hasCustomPrompt="1"/>
          </p:nvPr>
        </p:nvSpPr>
        <p:spPr>
          <a:xfrm>
            <a:off x="359998" y="3731909"/>
            <a:ext cx="7588800"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3" name="Date Placeholder 2">
            <a:extLst>
              <a:ext uri="{FF2B5EF4-FFF2-40B4-BE49-F238E27FC236}">
                <a16:creationId xmlns:a16="http://schemas.microsoft.com/office/drawing/2014/main" id="{6C9BF215-4697-4112-AB69-2675B6F76998}"/>
              </a:ext>
            </a:extLst>
          </p:cNvPr>
          <p:cNvSpPr>
            <a:spLocks noGrp="1"/>
          </p:cNvSpPr>
          <p:nvPr>
            <p:ph type="dt" sz="half" idx="18"/>
          </p:nvPr>
        </p:nvSpPr>
        <p:spPr/>
        <p:txBody>
          <a:bodyPr/>
          <a:lstStyle>
            <a:lvl1pPr>
              <a:defRPr>
                <a:solidFill>
                  <a:schemeClr val="bg1"/>
                </a:solidFill>
              </a:defRPr>
            </a:lvl1pPr>
          </a:lstStyle>
          <a:p>
            <a:fld id="{63EA08F0-2E3E-4992-98C6-BEFFED058D3B}" type="datetime4">
              <a:rPr lang="en-US" smtClean="0"/>
              <a:t>April 6, 2026</a:t>
            </a:fld>
            <a:endParaRPr lang="en-US" dirty="0"/>
          </a:p>
        </p:txBody>
      </p:sp>
      <p:sp>
        <p:nvSpPr>
          <p:cNvPr id="4" name="Footer Placeholder 3">
            <a:extLst>
              <a:ext uri="{FF2B5EF4-FFF2-40B4-BE49-F238E27FC236}">
                <a16:creationId xmlns:a16="http://schemas.microsoft.com/office/drawing/2014/main" id="{84DE97FF-E3F2-109F-5DAA-325105ED756E}"/>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E2870107-3878-827C-44EE-8E3B7FE6101E}"/>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06912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5" name="Graphic 4">
            <a:extLst>
              <a:ext uri="{FF2B5EF4-FFF2-40B4-BE49-F238E27FC236}">
                <a16:creationId xmlns:a16="http://schemas.microsoft.com/office/drawing/2014/main" id="{902F9877-6EE4-0776-F14A-09F55D8E3E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white">
          <a:xfrm>
            <a:off x="9500801" y="0"/>
            <a:ext cx="2692400" cy="6858000"/>
          </a:xfrm>
          <a:prstGeom prst="rect">
            <a:avLst/>
          </a:prstGeom>
        </p:spPr>
      </p:pic>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black">
          <a:xfrm>
            <a:off x="358775" y="5738400"/>
            <a:ext cx="1396799" cy="758676"/>
          </a:xfrm>
          <a:prstGeom prst="rect">
            <a:avLst/>
          </a:prstGeom>
        </p:spPr>
      </p:pic>
      <p:sp>
        <p:nvSpPr>
          <p:cNvPr id="13" name="Blue box">
            <a:extLst>
              <a:ext uri="{FF2B5EF4-FFF2-40B4-BE49-F238E27FC236}">
                <a16:creationId xmlns:a16="http://schemas.microsoft.com/office/drawing/2014/main" id="{20448363-157E-4454-17C5-7F068D172858}"/>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4" name="Dynamic legal" descr="{&quot;templafy&quot;:{&quot;id&quot;:&quot;c154d06d-c3c4-4617-8f94-bdcbaf7bfb02&quot;}}">
            <a:extLst>
              <a:ext uri="{FF2B5EF4-FFF2-40B4-BE49-F238E27FC236}">
                <a16:creationId xmlns:a16="http://schemas.microsoft.com/office/drawing/2014/main" id="{465E638D-6747-A611-5736-5325258BB7A1}"/>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ff10a0d3-ece2-4fdc-8a82-18ac56150e98&quot;}}" title="Form.Cigna_Confidentiality.Cigna_healthcareConfidentiality">
            <a:extLst>
              <a:ext uri="{FF2B5EF4-FFF2-40B4-BE49-F238E27FC236}">
                <a16:creationId xmlns:a16="http://schemas.microsoft.com/office/drawing/2014/main" id="{42F2D2EC-98D5-0088-D835-1E0D21E12780}"/>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6" name="Title 1">
            <a:extLst>
              <a:ext uri="{FF2B5EF4-FFF2-40B4-BE49-F238E27FC236}">
                <a16:creationId xmlns:a16="http://schemas.microsoft.com/office/drawing/2014/main" id="{06C095B9-4248-3479-60D9-38DD813A2877}"/>
              </a:ext>
            </a:extLst>
          </p:cNvPr>
          <p:cNvSpPr>
            <a:spLocks noGrp="1"/>
          </p:cNvSpPr>
          <p:nvPr>
            <p:ph type="ctrTitle" hasCustomPrompt="1"/>
          </p:nvPr>
        </p:nvSpPr>
        <p:spPr bwMode="black">
          <a:xfrm>
            <a:off x="359997" y="1360800"/>
            <a:ext cx="5826491"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7" name="Subtitle 2">
            <a:extLst>
              <a:ext uri="{FF2B5EF4-FFF2-40B4-BE49-F238E27FC236}">
                <a16:creationId xmlns:a16="http://schemas.microsoft.com/office/drawing/2014/main" id="{3F62AEDE-9021-0D0D-934A-6906A17E9519}"/>
              </a:ext>
            </a:extLst>
          </p:cNvPr>
          <p:cNvSpPr>
            <a:spLocks noGrp="1"/>
          </p:cNvSpPr>
          <p:nvPr>
            <p:ph type="subTitle" idx="1" hasCustomPrompt="1"/>
          </p:nvPr>
        </p:nvSpPr>
        <p:spPr>
          <a:xfrm>
            <a:off x="359998" y="3731909"/>
            <a:ext cx="5826491"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8" name="Footer Placeholder 6">
            <a:extLst>
              <a:ext uri="{FF2B5EF4-FFF2-40B4-BE49-F238E27FC236}">
                <a16:creationId xmlns:a16="http://schemas.microsoft.com/office/drawing/2014/main" id="{771F88A2-D7ED-204F-5813-4FF45A03361F}"/>
              </a:ext>
            </a:extLst>
          </p:cNvPr>
          <p:cNvSpPr>
            <a:spLocks noGrp="1"/>
          </p:cNvSpPr>
          <p:nvPr>
            <p:ph type="ftr" sz="quarter" idx="22"/>
          </p:nvPr>
        </p:nvSpPr>
        <p:spPr>
          <a:xfrm>
            <a:off x="5033963" y="6318000"/>
            <a:ext cx="4851135" cy="180000"/>
          </a:xfrm>
        </p:spPr>
        <p:txBody>
          <a:bodyPr/>
          <a:lstStyle>
            <a:lvl1pPr>
              <a:defRPr>
                <a:solidFill>
                  <a:schemeClr val="tx1"/>
                </a:solidFill>
              </a:defRPr>
            </a:lvl1pPr>
          </a:lstStyle>
          <a:p>
            <a:endParaRPr lang="en-US" dirty="0"/>
          </a:p>
        </p:txBody>
      </p:sp>
      <p:sp>
        <p:nvSpPr>
          <p:cNvPr id="4" name="Date Placeholder 1">
            <a:extLst>
              <a:ext uri="{FF2B5EF4-FFF2-40B4-BE49-F238E27FC236}">
                <a16:creationId xmlns:a16="http://schemas.microsoft.com/office/drawing/2014/main" id="{3B5491A0-9C48-D6B7-1E03-51949837D7D7}"/>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0302F12A-61A6-498D-A266-8F0B732F6718}" type="datetime4">
              <a:rPr lang="en-US" smtClean="0"/>
              <a:t>April 6, 2026</a:t>
            </a:fld>
            <a:endParaRPr lang="en-US" dirty="0"/>
          </a:p>
        </p:txBody>
      </p:sp>
      <p:sp>
        <p:nvSpPr>
          <p:cNvPr id="8" name="Slide Number Placeholder 9">
            <a:extLst>
              <a:ext uri="{FF2B5EF4-FFF2-40B4-BE49-F238E27FC236}">
                <a16:creationId xmlns:a16="http://schemas.microsoft.com/office/drawing/2014/main" id="{FDAFAABD-CB2C-C851-DBE4-F6FA60644A16}"/>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895371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Cover white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59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5"/>
          </a:xfrm>
          <a:prstGeom prst="rect">
            <a:avLst/>
          </a:prstGeom>
        </p:spPr>
      </p:pic>
      <p:sp>
        <p:nvSpPr>
          <p:cNvPr id="2" name="Title 1"/>
          <p:cNvSpPr>
            <a:spLocks noGrp="1"/>
          </p:cNvSpPr>
          <p:nvPr>
            <p:ph type="ctrTitle" hasCustomPrompt="1"/>
          </p:nvPr>
        </p:nvSpPr>
        <p:spPr bwMode="black">
          <a:xfrm>
            <a:off x="2303463" y="2447999"/>
            <a:ext cx="7585076" cy="2088000"/>
          </a:xfrm>
          <a:noFill/>
        </p:spPr>
        <p:txBody>
          <a:bodyPr anchor="t" anchorCtr="0"/>
          <a:lstStyle>
            <a:lvl1pPr algn="l">
              <a:lnSpc>
                <a:spcPct val="83000"/>
              </a:lnSpc>
              <a:defRPr sz="5400">
                <a:solidFill>
                  <a:schemeClr val="accent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bwMode="black">
          <a:xfrm>
            <a:off x="2303463" y="4820448"/>
            <a:ext cx="7585076"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4" name="Graphic 18">
            <a:extLst>
              <a:ext uri="{FF2B5EF4-FFF2-40B4-BE49-F238E27FC236}">
                <a16:creationId xmlns:a16="http://schemas.microsoft.com/office/drawing/2014/main" id="{5449E367-4E1D-466C-C39E-92ED41058166}"/>
              </a:ext>
            </a:extLst>
          </p:cNvPr>
          <p:cNvSpPr/>
          <p:nvPr userDrawn="1"/>
        </p:nvSpPr>
        <p:spPr>
          <a:xfrm>
            <a:off x="2298700"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solidFill>
                <a:schemeClr val="accent2"/>
              </a:solidFill>
            </a:endParaRPr>
          </a:p>
        </p:txBody>
      </p:sp>
      <p:sp>
        <p:nvSpPr>
          <p:cNvPr id="5" name="Footer Placeholder 4">
            <a:extLst>
              <a:ext uri="{FF2B5EF4-FFF2-40B4-BE49-F238E27FC236}">
                <a16:creationId xmlns:a16="http://schemas.microsoft.com/office/drawing/2014/main" id="{18CEBD0C-689A-67AC-C7A4-B7015AF67FCA}"/>
              </a:ext>
            </a:extLst>
          </p:cNvPr>
          <p:cNvSpPr>
            <a:spLocks noGrp="1"/>
          </p:cNvSpPr>
          <p:nvPr>
            <p:ph type="ftr" sz="quarter" idx="13"/>
          </p:nvPr>
        </p:nvSpPr>
        <p:spPr/>
        <p:txBody>
          <a:bodyPr/>
          <a:lstStyle/>
          <a:p>
            <a:endParaRPr lang="en-US" dirty="0"/>
          </a:p>
        </p:txBody>
      </p:sp>
      <p:sp>
        <p:nvSpPr>
          <p:cNvPr id="7" name="Date Placeholder 6">
            <a:extLst>
              <a:ext uri="{FF2B5EF4-FFF2-40B4-BE49-F238E27FC236}">
                <a16:creationId xmlns:a16="http://schemas.microsoft.com/office/drawing/2014/main" id="{D8C8E36C-86E2-C045-320F-196A6B6F4CAC}"/>
              </a:ext>
            </a:extLst>
          </p:cNvPr>
          <p:cNvSpPr>
            <a:spLocks noGrp="1"/>
          </p:cNvSpPr>
          <p:nvPr>
            <p:ph type="dt" sz="half" idx="10"/>
          </p:nvPr>
        </p:nvSpPr>
        <p:spPr/>
        <p:txBody>
          <a:bodyPr/>
          <a:lstStyle/>
          <a:p>
            <a:fld id="{6874A4BA-A185-47A5-9A47-48769FA5EB12}" type="datetime4">
              <a:rPr lang="en-US" smtClean="0"/>
              <a:t>April 6, 2026</a:t>
            </a:fld>
            <a:endParaRPr lang="en-US" dirty="0"/>
          </a:p>
        </p:txBody>
      </p:sp>
      <p:sp>
        <p:nvSpPr>
          <p:cNvPr id="9" name="Slide Number Placeholder 8">
            <a:extLst>
              <a:ext uri="{FF2B5EF4-FFF2-40B4-BE49-F238E27FC236}">
                <a16:creationId xmlns:a16="http://schemas.microsoft.com/office/drawing/2014/main" id="{C0924764-41E8-0A44-4FDB-6636E9D10AAB}"/>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422559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2" userDrawn="1">
          <p15:clr>
            <a:srgbClr val="A4A3A4"/>
          </p15:clr>
        </p15:guide>
        <p15:guide id="2" orient="horz" pos="3034"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bwMode="white">
          <a:xfrm>
            <a:off x="0" y="0"/>
            <a:ext cx="12193200" cy="68616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bwMode="ltGray">
          <a:xfrm>
            <a:off x="8073457" y="0"/>
            <a:ext cx="4118544" cy="6858000"/>
            <a:chOff x="8073457" y="0"/>
            <a:chExt cx="4118544" cy="6858000"/>
          </a:xfrm>
          <a:solidFill>
            <a:schemeClr val="accent1"/>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ltGray">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ltGray">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ltGray">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ltGray">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ltGray">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ltGray">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ltGray">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ltGray">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ltGray">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ltGray">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ltGray">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ltGray">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ltGray">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ltGray">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ltGray">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ltGray">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ltGray">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ltGray">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ltGray">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ltGray">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ltGray">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ltGray">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ltGray">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ltGray">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ltGray">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ltGray">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ltGray">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ltGray">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ltGray">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ltGray">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ltGray">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ltGray">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ltGray">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ltGray">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ltGray">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ltGray">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ltGray">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ltGray">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ltGray">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ltGray">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 name="Blue box">
            <a:extLst>
              <a:ext uri="{FF2B5EF4-FFF2-40B4-BE49-F238E27FC236}">
                <a16:creationId xmlns:a16="http://schemas.microsoft.com/office/drawing/2014/main" id="{07AD11DD-F6C1-3EA5-F02E-3787A3FB7B1B}"/>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9" name="Dynamic legal" descr="{&quot;templafy&quot;:{&quot;id&quot;:&quot;40ad182e-7de5-4962-9fcc-004f4a4021a0&quot;}}">
            <a:extLst>
              <a:ext uri="{FF2B5EF4-FFF2-40B4-BE49-F238E27FC236}">
                <a16:creationId xmlns:a16="http://schemas.microsoft.com/office/drawing/2014/main" id="{83995ECB-BF67-7813-4D0E-78AF72F91486}"/>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0" name="Dynmic Internal use only" descr="{&quot;templafy&quot;:{&quot;id&quot;:&quot;1956d1f1-5732-4b8f-a386-e6e1724c2f6f&quot;}}" title="Form.Cigna_Confidentiality.Cigna_healthcareConfidentiality">
            <a:extLst>
              <a:ext uri="{FF2B5EF4-FFF2-40B4-BE49-F238E27FC236}">
                <a16:creationId xmlns:a16="http://schemas.microsoft.com/office/drawing/2014/main" id="{1E1BB604-335B-E249-2077-2B14AB91E73A}"/>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black">
          <a:xfrm>
            <a:off x="360000" y="360000"/>
            <a:ext cx="2732450" cy="5543913"/>
          </a:xfrm>
        </p:spPr>
        <p:txBody>
          <a:bodyPr anchor="ctr" anchorCtr="0"/>
          <a:lstStyle>
            <a:lvl1pPr>
              <a:lnSpc>
                <a:spcPct val="90000"/>
              </a:lnSpc>
              <a:defRPr sz="3600">
                <a:solidFill>
                  <a:schemeClr val="tx1"/>
                </a:solidFill>
              </a:defRPr>
            </a:lvl1pPr>
          </a:lstStyle>
          <a:p>
            <a:r>
              <a:rPr lang="en-US" dirty="0"/>
              <a:t>Click to add Agenda title</a:t>
            </a:r>
            <a:endParaRPr lang="en-US"/>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bwMode="black">
          <a:xfrm>
            <a:off x="3271838" y="360000"/>
            <a:ext cx="4675187" cy="5543913"/>
          </a:xfrm>
        </p:spPr>
        <p:txBody>
          <a:bodyPr tIns="0" anchor="ctr" anchorCtr="0"/>
          <a:lstStyle>
            <a:lvl1pPr marL="540000" indent="-540000">
              <a:lnSpc>
                <a:spcPct val="100000"/>
              </a:lnSpc>
              <a:spcAft>
                <a:spcPts val="1200"/>
              </a:spcAft>
              <a:buFont typeface="+mj-lt"/>
              <a:buAutoNum type="arabicPeriod"/>
              <a:defRPr sz="2000" b="0">
                <a:solidFill>
                  <a:schemeClr val="tx1"/>
                </a:solidFill>
                <a:latin typeface="+mn-lt"/>
              </a:defRPr>
            </a:lvl1pPr>
            <a:lvl2pPr marL="540000" indent="-540000">
              <a:lnSpc>
                <a:spcPct val="100000"/>
              </a:lnSpc>
              <a:spcBef>
                <a:spcPts val="0"/>
              </a:spcBef>
              <a:spcAft>
                <a:spcPts val="1200"/>
              </a:spcAft>
              <a:buFont typeface="+mj-lt"/>
              <a:buAutoNum type="arabicPeriod"/>
              <a:defRPr sz="2000" b="0">
                <a:solidFill>
                  <a:schemeClr val="tx1"/>
                </a:solidFill>
                <a:latin typeface="+mn-lt"/>
              </a:defRPr>
            </a:lvl2pPr>
            <a:lvl3pPr marL="540000" indent="-540000">
              <a:lnSpc>
                <a:spcPct val="100000"/>
              </a:lnSpc>
              <a:spcBef>
                <a:spcPts val="0"/>
              </a:spcBef>
              <a:spcAft>
                <a:spcPts val="1200"/>
              </a:spcAft>
              <a:buFont typeface="+mj-lt"/>
              <a:buAutoNum type="arabicPeriod"/>
              <a:defRPr sz="2000" b="0">
                <a:solidFill>
                  <a:schemeClr val="tx1"/>
                </a:solidFill>
                <a:latin typeface="+mn-lt"/>
              </a:defRPr>
            </a:lvl3pPr>
            <a:lvl4pPr marL="540000" indent="-540000">
              <a:lnSpc>
                <a:spcPct val="100000"/>
              </a:lnSpc>
              <a:spcBef>
                <a:spcPts val="0"/>
              </a:spcBef>
              <a:spcAft>
                <a:spcPts val="1200"/>
              </a:spcAft>
              <a:buFont typeface="+mj-lt"/>
              <a:buAutoNum type="arabicPeriod"/>
              <a:defRPr sz="2000" b="0">
                <a:solidFill>
                  <a:schemeClr val="tx1"/>
                </a:solidFill>
                <a:latin typeface="+mn-lt"/>
              </a:defRPr>
            </a:lvl4pPr>
            <a:lvl5pPr marL="540000" indent="-540000">
              <a:lnSpc>
                <a:spcPct val="100000"/>
              </a:lnSpc>
              <a:spcBef>
                <a:spcPts val="0"/>
              </a:spcBef>
              <a:spcAft>
                <a:spcPts val="1200"/>
              </a:spcAft>
              <a:buFont typeface="+mj-lt"/>
              <a:buAutoNum type="arabicPeriod"/>
              <a:defRPr sz="2000" b="0">
                <a:solidFill>
                  <a:schemeClr val="tx1"/>
                </a:solidFill>
                <a:latin typeface="+mn-lt"/>
              </a:defRPr>
            </a:lvl5pPr>
            <a:lvl6pPr marL="540000" indent="-540000">
              <a:lnSpc>
                <a:spcPct val="100000"/>
              </a:lnSpc>
              <a:spcBef>
                <a:spcPts val="0"/>
              </a:spcBef>
              <a:spcAft>
                <a:spcPts val="1200"/>
              </a:spcAft>
              <a:buFont typeface="+mj-lt"/>
              <a:buAutoNum type="arabicPeriod"/>
              <a:defRPr sz="2000" b="0">
                <a:solidFill>
                  <a:schemeClr val="tx1"/>
                </a:solidFill>
                <a:latin typeface="+mn-lt"/>
              </a:defRPr>
            </a:lvl6pPr>
            <a:lvl7pPr marL="540000" indent="-540000">
              <a:lnSpc>
                <a:spcPct val="100000"/>
              </a:lnSpc>
              <a:spcBef>
                <a:spcPts val="0"/>
              </a:spcBef>
              <a:spcAft>
                <a:spcPts val="1200"/>
              </a:spcAft>
              <a:buFont typeface="+mj-lt"/>
              <a:buAutoNum type="arabicPeriod"/>
              <a:defRPr sz="2000" b="0">
                <a:solidFill>
                  <a:schemeClr val="tx1"/>
                </a:solidFill>
                <a:latin typeface="+mn-lt"/>
              </a:defRPr>
            </a:lvl7pPr>
            <a:lvl8pPr marL="540000" indent="-540000">
              <a:lnSpc>
                <a:spcPct val="100000"/>
              </a:lnSpc>
              <a:spcBef>
                <a:spcPts val="0"/>
              </a:spcBef>
              <a:spcAft>
                <a:spcPts val="1200"/>
              </a:spcAft>
              <a:buFont typeface="+mj-lt"/>
              <a:buAutoNum type="arabicPeriod"/>
              <a:defRPr sz="2000" b="0">
                <a:solidFill>
                  <a:schemeClr val="tx1"/>
                </a:solidFill>
                <a:latin typeface="+mn-lt"/>
              </a:defRPr>
            </a:lvl8pPr>
            <a:lvl9pPr marL="540000" indent="-540000">
              <a:lnSpc>
                <a:spcPct val="100000"/>
              </a:lnSpc>
              <a:spcBef>
                <a:spcPts val="0"/>
              </a:spcBef>
              <a:spcAft>
                <a:spcPts val="1200"/>
              </a:spcAft>
              <a:buFont typeface="+mj-lt"/>
              <a:buAutoNum type="arabicPeriod"/>
              <a:defRPr sz="2000" b="0">
                <a:solidFill>
                  <a:schemeClr val="tx1"/>
                </a:solidFill>
                <a:latin typeface="+mn-lt"/>
              </a:defRPr>
            </a:lvl9pPr>
          </a:lstStyle>
          <a:p>
            <a:pPr lvl="0"/>
            <a:r>
              <a:rPr lang="en-US" noProof="0" dirty="0"/>
              <a:t>Click to add agenda point</a:t>
            </a:r>
            <a:endParaRPr lang="en-US"/>
          </a:p>
          <a:p>
            <a:pPr lvl="1"/>
            <a:r>
              <a:rPr lang="en-US" noProof="0" dirty="0"/>
              <a:t>Level 2</a:t>
            </a:r>
            <a:endParaRPr lang="en-US"/>
          </a:p>
          <a:p>
            <a:pPr lvl="2"/>
            <a:r>
              <a:rPr lang="en-US" noProof="0" dirty="0"/>
              <a:t>Level 3</a:t>
            </a:r>
            <a:endParaRPr lang="en-US"/>
          </a:p>
          <a:p>
            <a:pPr lvl="3"/>
            <a:r>
              <a:rPr lang="en-US" noProof="0" dirty="0"/>
              <a:t>Level 4</a:t>
            </a:r>
            <a:endParaRPr lang="en-US"/>
          </a:p>
          <a:p>
            <a:pPr lvl="4"/>
            <a:r>
              <a:rPr lang="en-US" noProof="0" dirty="0"/>
              <a:t>Level 5</a:t>
            </a:r>
            <a:endParaRPr lang="en-US"/>
          </a:p>
          <a:p>
            <a:pPr lvl="5"/>
            <a:r>
              <a:rPr lang="en-US" noProof="0" dirty="0"/>
              <a:t>Level 6</a:t>
            </a:r>
            <a:endParaRPr lang="en-US"/>
          </a:p>
          <a:p>
            <a:pPr lvl="6"/>
            <a:r>
              <a:rPr lang="en-US" noProof="0" dirty="0"/>
              <a:t>Level 7</a:t>
            </a:r>
            <a:endParaRPr lang="en-US"/>
          </a:p>
          <a:p>
            <a:pPr lvl="7"/>
            <a:r>
              <a:rPr lang="en-US" noProof="0" dirty="0"/>
              <a:t>Level 8</a:t>
            </a:r>
            <a:endParaRPr lang="en-US"/>
          </a:p>
          <a:p>
            <a:pPr lvl="8"/>
            <a:r>
              <a:rPr lang="en-US" noProof="0" dirty="0"/>
              <a:t>Level 9</a:t>
            </a:r>
            <a:endParaRPr lang="en-US"/>
          </a:p>
          <a:p>
            <a:pPr lvl="0"/>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black">
          <a:xfrm>
            <a:off x="9887592" y="6318000"/>
            <a:ext cx="1585607" cy="180000"/>
          </a:xfrm>
          <a:prstGeom prst="rect">
            <a:avLst/>
          </a:prstGeom>
        </p:spPr>
        <p:txBody>
          <a:bodyPr/>
          <a:lstStyle>
            <a:lvl1pPr>
              <a:defRPr>
                <a:solidFill>
                  <a:schemeClr val="tx1"/>
                </a:solidFill>
              </a:defRPr>
            </a:lvl1pPr>
          </a:lstStyle>
          <a:p>
            <a:pPr algn="r"/>
            <a:fld id="{E55915F5-6F40-4234-90B9-E836FBEF064C}" type="datetime4">
              <a:rPr lang="en-US" smtClean="0"/>
              <a:t>April 6, 2026</a:t>
            </a:fld>
            <a:endParaRPr lang="en-US" dirty="0"/>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black"/>
        <p:txBody>
          <a:bodyPr/>
          <a:lstStyle>
            <a:lvl1pPr>
              <a:defRPr>
                <a:solidFill>
                  <a:schemeClr val="tx1"/>
                </a:solidFill>
              </a:defRPr>
            </a:lvl1pPr>
          </a:lstStyle>
          <a:p>
            <a:endParaRPr lang="en-US" dirty="0"/>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black"/>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06753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719"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bwMode="white">
          <a:xfrm>
            <a:off x="0" y="0"/>
            <a:ext cx="12193200" cy="68616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7" name="Group 6">
            <a:extLst>
              <a:ext uri="{FF2B5EF4-FFF2-40B4-BE49-F238E27FC236}">
                <a16:creationId xmlns:a16="http://schemas.microsoft.com/office/drawing/2014/main" id="{710534F2-D877-B678-A428-0C1A8B00F948}"/>
              </a:ext>
            </a:extLst>
          </p:cNvPr>
          <p:cNvGrpSpPr/>
          <p:nvPr userDrawn="1"/>
        </p:nvGrpSpPr>
        <p:grpSpPr bwMode="ltGray">
          <a:xfrm>
            <a:off x="8073457" y="0"/>
            <a:ext cx="4118544" cy="6858000"/>
            <a:chOff x="8073457" y="0"/>
            <a:chExt cx="4118544" cy="6858000"/>
          </a:xfrm>
          <a:solidFill>
            <a:srgbClr val="03CC54"/>
          </a:solidFill>
        </p:grpSpPr>
        <p:sp>
          <p:nvSpPr>
            <p:cNvPr id="21" name="Freeform: Shape 20">
              <a:extLst>
                <a:ext uri="{FF2B5EF4-FFF2-40B4-BE49-F238E27FC236}">
                  <a16:creationId xmlns:a16="http://schemas.microsoft.com/office/drawing/2014/main" id="{4D6C1705-450D-9DA6-5024-86B73B270248}"/>
                </a:ext>
              </a:extLst>
            </p:cNvPr>
            <p:cNvSpPr>
              <a:spLocks/>
            </p:cNvSpPr>
            <p:nvPr/>
          </p:nvSpPr>
          <p:spPr bwMode="ltGray">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627DC183-C511-8B57-2D1C-BDDB6E227117}"/>
                </a:ext>
              </a:extLst>
            </p:cNvPr>
            <p:cNvSpPr>
              <a:spLocks/>
            </p:cNvSpPr>
            <p:nvPr/>
          </p:nvSpPr>
          <p:spPr bwMode="ltGray">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
              <a:extLst>
                <a:ext uri="{FF2B5EF4-FFF2-40B4-BE49-F238E27FC236}">
                  <a16:creationId xmlns:a16="http://schemas.microsoft.com/office/drawing/2014/main" id="{420653B3-4D4C-E567-A9A1-30C3707552D9}"/>
                </a:ext>
              </a:extLst>
            </p:cNvPr>
            <p:cNvSpPr>
              <a:spLocks/>
            </p:cNvSpPr>
            <p:nvPr/>
          </p:nvSpPr>
          <p:spPr bwMode="ltGray">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9">
              <a:extLst>
                <a:ext uri="{FF2B5EF4-FFF2-40B4-BE49-F238E27FC236}">
                  <a16:creationId xmlns:a16="http://schemas.microsoft.com/office/drawing/2014/main" id="{406F84C9-685A-5069-FF90-BFE9C02FEC5C}"/>
                </a:ext>
              </a:extLst>
            </p:cNvPr>
            <p:cNvSpPr>
              <a:spLocks/>
            </p:cNvSpPr>
            <p:nvPr/>
          </p:nvSpPr>
          <p:spPr bwMode="ltGray">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0">
              <a:extLst>
                <a:ext uri="{FF2B5EF4-FFF2-40B4-BE49-F238E27FC236}">
                  <a16:creationId xmlns:a16="http://schemas.microsoft.com/office/drawing/2014/main" id="{F737717B-DDB9-22B4-BA62-B92431697218}"/>
                </a:ext>
              </a:extLst>
            </p:cNvPr>
            <p:cNvSpPr>
              <a:spLocks/>
            </p:cNvSpPr>
            <p:nvPr/>
          </p:nvSpPr>
          <p:spPr bwMode="ltGray">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83F182F3-4DA7-1808-D967-BE9459EBE7E3}"/>
                </a:ext>
              </a:extLst>
            </p:cNvPr>
            <p:cNvSpPr>
              <a:spLocks/>
            </p:cNvSpPr>
            <p:nvPr/>
          </p:nvSpPr>
          <p:spPr bwMode="ltGray">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Shape 67">
              <a:extLst>
                <a:ext uri="{FF2B5EF4-FFF2-40B4-BE49-F238E27FC236}">
                  <a16:creationId xmlns:a16="http://schemas.microsoft.com/office/drawing/2014/main" id="{CB01C7E6-A791-9032-26E5-9ABED2C03183}"/>
                </a:ext>
              </a:extLst>
            </p:cNvPr>
            <p:cNvSpPr>
              <a:spLocks/>
            </p:cNvSpPr>
            <p:nvPr/>
          </p:nvSpPr>
          <p:spPr bwMode="ltGray">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15">
              <a:extLst>
                <a:ext uri="{FF2B5EF4-FFF2-40B4-BE49-F238E27FC236}">
                  <a16:creationId xmlns:a16="http://schemas.microsoft.com/office/drawing/2014/main" id="{EF9E4E31-51A5-76A9-4FC9-D6C1AE1CABFA}"/>
                </a:ext>
              </a:extLst>
            </p:cNvPr>
            <p:cNvSpPr>
              <a:spLocks/>
            </p:cNvSpPr>
            <p:nvPr/>
          </p:nvSpPr>
          <p:spPr bwMode="ltGray">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6">
              <a:extLst>
                <a:ext uri="{FF2B5EF4-FFF2-40B4-BE49-F238E27FC236}">
                  <a16:creationId xmlns:a16="http://schemas.microsoft.com/office/drawing/2014/main" id="{4678F72D-0C3F-93F2-6353-B170904F59CB}"/>
                </a:ext>
              </a:extLst>
            </p:cNvPr>
            <p:cNvSpPr>
              <a:spLocks/>
            </p:cNvSpPr>
            <p:nvPr/>
          </p:nvSpPr>
          <p:spPr bwMode="ltGray">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
              <a:extLst>
                <a:ext uri="{FF2B5EF4-FFF2-40B4-BE49-F238E27FC236}">
                  <a16:creationId xmlns:a16="http://schemas.microsoft.com/office/drawing/2014/main" id="{527DE987-F22F-DDA5-76FF-7DCFDC618FBB}"/>
                </a:ext>
              </a:extLst>
            </p:cNvPr>
            <p:cNvSpPr>
              <a:spLocks/>
            </p:cNvSpPr>
            <p:nvPr/>
          </p:nvSpPr>
          <p:spPr bwMode="ltGray">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Shape 71">
              <a:extLst>
                <a:ext uri="{FF2B5EF4-FFF2-40B4-BE49-F238E27FC236}">
                  <a16:creationId xmlns:a16="http://schemas.microsoft.com/office/drawing/2014/main" id="{72C56914-23D4-A3F4-4F1F-EFC119EBC1E8}"/>
                </a:ext>
              </a:extLst>
            </p:cNvPr>
            <p:cNvSpPr>
              <a:spLocks/>
            </p:cNvSpPr>
            <p:nvPr/>
          </p:nvSpPr>
          <p:spPr bwMode="ltGray">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3" name="Freeform 22">
              <a:extLst>
                <a:ext uri="{FF2B5EF4-FFF2-40B4-BE49-F238E27FC236}">
                  <a16:creationId xmlns:a16="http://schemas.microsoft.com/office/drawing/2014/main" id="{A4CD955A-7A5E-6D89-28EB-8BFBF900A723}"/>
                </a:ext>
              </a:extLst>
            </p:cNvPr>
            <p:cNvSpPr>
              <a:spLocks/>
            </p:cNvSpPr>
            <p:nvPr/>
          </p:nvSpPr>
          <p:spPr bwMode="ltGray">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5">
              <a:extLst>
                <a:ext uri="{FF2B5EF4-FFF2-40B4-BE49-F238E27FC236}">
                  <a16:creationId xmlns:a16="http://schemas.microsoft.com/office/drawing/2014/main" id="{1E94E408-0F3C-D4CA-790C-858492BF3034}"/>
                </a:ext>
              </a:extLst>
            </p:cNvPr>
            <p:cNvSpPr>
              <a:spLocks/>
            </p:cNvSpPr>
            <p:nvPr/>
          </p:nvSpPr>
          <p:spPr bwMode="ltGray">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6">
              <a:extLst>
                <a:ext uri="{FF2B5EF4-FFF2-40B4-BE49-F238E27FC236}">
                  <a16:creationId xmlns:a16="http://schemas.microsoft.com/office/drawing/2014/main" id="{7570247A-C731-B03F-1FE7-FEFECA9B8C72}"/>
                </a:ext>
              </a:extLst>
            </p:cNvPr>
            <p:cNvSpPr>
              <a:spLocks/>
            </p:cNvSpPr>
            <p:nvPr/>
          </p:nvSpPr>
          <p:spPr bwMode="ltGray">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7">
              <a:extLst>
                <a:ext uri="{FF2B5EF4-FFF2-40B4-BE49-F238E27FC236}">
                  <a16:creationId xmlns:a16="http://schemas.microsoft.com/office/drawing/2014/main" id="{9214742D-7499-8E6F-C59E-33A226A30BC5}"/>
                </a:ext>
              </a:extLst>
            </p:cNvPr>
            <p:cNvSpPr>
              <a:spLocks/>
            </p:cNvSpPr>
            <p:nvPr/>
          </p:nvSpPr>
          <p:spPr bwMode="ltGray">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9">
              <a:extLst>
                <a:ext uri="{FF2B5EF4-FFF2-40B4-BE49-F238E27FC236}">
                  <a16:creationId xmlns:a16="http://schemas.microsoft.com/office/drawing/2014/main" id="{C3B3FEAD-6D48-CAD2-48D6-C79F90069B89}"/>
                </a:ext>
              </a:extLst>
            </p:cNvPr>
            <p:cNvSpPr>
              <a:spLocks/>
            </p:cNvSpPr>
            <p:nvPr/>
          </p:nvSpPr>
          <p:spPr bwMode="ltGray">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4D4B029-D57E-1E3D-494C-31B2E2AF67BA}"/>
                </a:ext>
              </a:extLst>
            </p:cNvPr>
            <p:cNvSpPr>
              <a:spLocks/>
            </p:cNvSpPr>
            <p:nvPr/>
          </p:nvSpPr>
          <p:spPr bwMode="ltGray">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36">
              <a:extLst>
                <a:ext uri="{FF2B5EF4-FFF2-40B4-BE49-F238E27FC236}">
                  <a16:creationId xmlns:a16="http://schemas.microsoft.com/office/drawing/2014/main" id="{B6E26A42-EFAA-0DAC-D5F2-0A1F7E5F066A}"/>
                </a:ext>
              </a:extLst>
            </p:cNvPr>
            <p:cNvSpPr>
              <a:spLocks/>
            </p:cNvSpPr>
            <p:nvPr/>
          </p:nvSpPr>
          <p:spPr bwMode="ltGray">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7">
              <a:extLst>
                <a:ext uri="{FF2B5EF4-FFF2-40B4-BE49-F238E27FC236}">
                  <a16:creationId xmlns:a16="http://schemas.microsoft.com/office/drawing/2014/main" id="{68E0975B-C43F-3E6C-3929-2262BBA00FDB}"/>
                </a:ext>
              </a:extLst>
            </p:cNvPr>
            <p:cNvSpPr>
              <a:spLocks/>
            </p:cNvSpPr>
            <p:nvPr/>
          </p:nvSpPr>
          <p:spPr bwMode="ltGray">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8">
              <a:extLst>
                <a:ext uri="{FF2B5EF4-FFF2-40B4-BE49-F238E27FC236}">
                  <a16:creationId xmlns:a16="http://schemas.microsoft.com/office/drawing/2014/main" id="{64E1AD34-78B0-B5EC-3ABC-539CD0A04BF1}"/>
                </a:ext>
              </a:extLst>
            </p:cNvPr>
            <p:cNvSpPr>
              <a:spLocks/>
            </p:cNvSpPr>
            <p:nvPr/>
          </p:nvSpPr>
          <p:spPr bwMode="ltGray">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Shape 81">
              <a:extLst>
                <a:ext uri="{FF2B5EF4-FFF2-40B4-BE49-F238E27FC236}">
                  <a16:creationId xmlns:a16="http://schemas.microsoft.com/office/drawing/2014/main" id="{E5CC24B7-D6D0-EA94-B0AE-540896D88BEC}"/>
                </a:ext>
              </a:extLst>
            </p:cNvPr>
            <p:cNvSpPr>
              <a:spLocks/>
            </p:cNvSpPr>
            <p:nvPr/>
          </p:nvSpPr>
          <p:spPr bwMode="ltGray">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3" name="Freeform: Shape 82">
              <a:extLst>
                <a:ext uri="{FF2B5EF4-FFF2-40B4-BE49-F238E27FC236}">
                  <a16:creationId xmlns:a16="http://schemas.microsoft.com/office/drawing/2014/main" id="{F1380A9F-521F-0274-943C-BFAEC5702450}"/>
                </a:ext>
              </a:extLst>
            </p:cNvPr>
            <p:cNvSpPr>
              <a:spLocks/>
            </p:cNvSpPr>
            <p:nvPr/>
          </p:nvSpPr>
          <p:spPr bwMode="ltGray">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44">
              <a:extLst>
                <a:ext uri="{FF2B5EF4-FFF2-40B4-BE49-F238E27FC236}">
                  <a16:creationId xmlns:a16="http://schemas.microsoft.com/office/drawing/2014/main" id="{3585E075-3B27-EFB1-4F09-4121CA88C6AB}"/>
                </a:ext>
              </a:extLst>
            </p:cNvPr>
            <p:cNvSpPr>
              <a:spLocks/>
            </p:cNvSpPr>
            <p:nvPr/>
          </p:nvSpPr>
          <p:spPr bwMode="ltGray">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45">
              <a:extLst>
                <a:ext uri="{FF2B5EF4-FFF2-40B4-BE49-F238E27FC236}">
                  <a16:creationId xmlns:a16="http://schemas.microsoft.com/office/drawing/2014/main" id="{898794FA-4C0D-395E-1FCA-73F34C83DCEE}"/>
                </a:ext>
              </a:extLst>
            </p:cNvPr>
            <p:cNvSpPr>
              <a:spLocks/>
            </p:cNvSpPr>
            <p:nvPr/>
          </p:nvSpPr>
          <p:spPr bwMode="ltGray">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6">
              <a:extLst>
                <a:ext uri="{FF2B5EF4-FFF2-40B4-BE49-F238E27FC236}">
                  <a16:creationId xmlns:a16="http://schemas.microsoft.com/office/drawing/2014/main" id="{CA81F5AB-FE55-056F-0C03-5071374267F7}"/>
                </a:ext>
              </a:extLst>
            </p:cNvPr>
            <p:cNvSpPr>
              <a:spLocks/>
            </p:cNvSpPr>
            <p:nvPr/>
          </p:nvSpPr>
          <p:spPr bwMode="ltGray">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7">
              <a:extLst>
                <a:ext uri="{FF2B5EF4-FFF2-40B4-BE49-F238E27FC236}">
                  <a16:creationId xmlns:a16="http://schemas.microsoft.com/office/drawing/2014/main" id="{E33D2C01-AAC6-28C6-923C-597014B694DD}"/>
                </a:ext>
              </a:extLst>
            </p:cNvPr>
            <p:cNvSpPr>
              <a:spLocks/>
            </p:cNvSpPr>
            <p:nvPr/>
          </p:nvSpPr>
          <p:spPr bwMode="ltGray">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Shape 87">
              <a:extLst>
                <a:ext uri="{FF2B5EF4-FFF2-40B4-BE49-F238E27FC236}">
                  <a16:creationId xmlns:a16="http://schemas.microsoft.com/office/drawing/2014/main" id="{C5769CB7-DC3A-F519-32DD-D1D17D20934A}"/>
                </a:ext>
              </a:extLst>
            </p:cNvPr>
            <p:cNvSpPr>
              <a:spLocks/>
            </p:cNvSpPr>
            <p:nvPr/>
          </p:nvSpPr>
          <p:spPr bwMode="ltGray">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9" name="Freeform 49">
              <a:extLst>
                <a:ext uri="{FF2B5EF4-FFF2-40B4-BE49-F238E27FC236}">
                  <a16:creationId xmlns:a16="http://schemas.microsoft.com/office/drawing/2014/main" id="{D14EBB9A-70AA-C6A7-15D0-3C69EEEFDCE0}"/>
                </a:ext>
              </a:extLst>
            </p:cNvPr>
            <p:cNvSpPr>
              <a:spLocks/>
            </p:cNvSpPr>
            <p:nvPr/>
          </p:nvSpPr>
          <p:spPr bwMode="ltGray">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Shape 89">
              <a:extLst>
                <a:ext uri="{FF2B5EF4-FFF2-40B4-BE49-F238E27FC236}">
                  <a16:creationId xmlns:a16="http://schemas.microsoft.com/office/drawing/2014/main" id="{6827DA11-EC03-FC0F-1AEE-AD5319321B98}"/>
                </a:ext>
              </a:extLst>
            </p:cNvPr>
            <p:cNvSpPr>
              <a:spLocks/>
            </p:cNvSpPr>
            <p:nvPr/>
          </p:nvSpPr>
          <p:spPr bwMode="ltGray">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58">
              <a:extLst>
                <a:ext uri="{FF2B5EF4-FFF2-40B4-BE49-F238E27FC236}">
                  <a16:creationId xmlns:a16="http://schemas.microsoft.com/office/drawing/2014/main" id="{461E36F4-98FA-C20C-9651-FAB7CF8E1372}"/>
                </a:ext>
              </a:extLst>
            </p:cNvPr>
            <p:cNvSpPr>
              <a:spLocks/>
            </p:cNvSpPr>
            <p:nvPr/>
          </p:nvSpPr>
          <p:spPr bwMode="ltGray">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61">
              <a:extLst>
                <a:ext uri="{FF2B5EF4-FFF2-40B4-BE49-F238E27FC236}">
                  <a16:creationId xmlns:a16="http://schemas.microsoft.com/office/drawing/2014/main" id="{3A3B049B-FCF1-408C-B838-0B06C674ED4B}"/>
                </a:ext>
              </a:extLst>
            </p:cNvPr>
            <p:cNvSpPr>
              <a:spLocks/>
            </p:cNvSpPr>
            <p:nvPr/>
          </p:nvSpPr>
          <p:spPr bwMode="ltGray">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2">
              <a:extLst>
                <a:ext uri="{FF2B5EF4-FFF2-40B4-BE49-F238E27FC236}">
                  <a16:creationId xmlns:a16="http://schemas.microsoft.com/office/drawing/2014/main" id="{90FA45BA-A732-1624-F882-B434A5E03813}"/>
                </a:ext>
              </a:extLst>
            </p:cNvPr>
            <p:cNvSpPr>
              <a:spLocks/>
            </p:cNvSpPr>
            <p:nvPr/>
          </p:nvSpPr>
          <p:spPr bwMode="ltGray">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3">
              <a:extLst>
                <a:ext uri="{FF2B5EF4-FFF2-40B4-BE49-F238E27FC236}">
                  <a16:creationId xmlns:a16="http://schemas.microsoft.com/office/drawing/2014/main" id="{14781507-3B89-2FAD-D942-C86433C6A2CE}"/>
                </a:ext>
              </a:extLst>
            </p:cNvPr>
            <p:cNvSpPr>
              <a:spLocks/>
            </p:cNvSpPr>
            <p:nvPr/>
          </p:nvSpPr>
          <p:spPr bwMode="ltGray">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Shape 94">
              <a:extLst>
                <a:ext uri="{FF2B5EF4-FFF2-40B4-BE49-F238E27FC236}">
                  <a16:creationId xmlns:a16="http://schemas.microsoft.com/office/drawing/2014/main" id="{0B463AE9-8E00-B266-1514-6A05EF6FAA2E}"/>
                </a:ext>
              </a:extLst>
            </p:cNvPr>
            <p:cNvSpPr>
              <a:spLocks/>
            </p:cNvSpPr>
            <p:nvPr/>
          </p:nvSpPr>
          <p:spPr bwMode="ltGray">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65">
              <a:extLst>
                <a:ext uri="{FF2B5EF4-FFF2-40B4-BE49-F238E27FC236}">
                  <a16:creationId xmlns:a16="http://schemas.microsoft.com/office/drawing/2014/main" id="{7FE12038-B89B-7E8F-85A1-2BA2B00F405E}"/>
                </a:ext>
              </a:extLst>
            </p:cNvPr>
            <p:cNvSpPr>
              <a:spLocks/>
            </p:cNvSpPr>
            <p:nvPr/>
          </p:nvSpPr>
          <p:spPr bwMode="ltGray">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Shape 96">
              <a:extLst>
                <a:ext uri="{FF2B5EF4-FFF2-40B4-BE49-F238E27FC236}">
                  <a16:creationId xmlns:a16="http://schemas.microsoft.com/office/drawing/2014/main" id="{33D5763E-258F-A81C-FB69-5A13EF5FFFE2}"/>
                </a:ext>
              </a:extLst>
            </p:cNvPr>
            <p:cNvSpPr>
              <a:spLocks/>
            </p:cNvSpPr>
            <p:nvPr/>
          </p:nvSpPr>
          <p:spPr bwMode="ltGray">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8" name="Freeform 67">
              <a:extLst>
                <a:ext uri="{FF2B5EF4-FFF2-40B4-BE49-F238E27FC236}">
                  <a16:creationId xmlns:a16="http://schemas.microsoft.com/office/drawing/2014/main" id="{330B0A2A-3417-DADA-22D3-5ED80D828483}"/>
                </a:ext>
              </a:extLst>
            </p:cNvPr>
            <p:cNvSpPr>
              <a:spLocks/>
            </p:cNvSpPr>
            <p:nvPr/>
          </p:nvSpPr>
          <p:spPr bwMode="ltGray">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966A8126-F264-4489-F10F-980FBBBECF8B}"/>
                </a:ext>
              </a:extLst>
            </p:cNvPr>
            <p:cNvSpPr>
              <a:spLocks/>
            </p:cNvSpPr>
            <p:nvPr/>
          </p:nvSpPr>
          <p:spPr bwMode="ltGray">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0" name="Freeform 70">
              <a:extLst>
                <a:ext uri="{FF2B5EF4-FFF2-40B4-BE49-F238E27FC236}">
                  <a16:creationId xmlns:a16="http://schemas.microsoft.com/office/drawing/2014/main" id="{2AA297F6-E833-CDD0-A006-5AD526A0D12C}"/>
                </a:ext>
              </a:extLst>
            </p:cNvPr>
            <p:cNvSpPr>
              <a:spLocks/>
            </p:cNvSpPr>
            <p:nvPr/>
          </p:nvSpPr>
          <p:spPr bwMode="ltGray">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71">
              <a:extLst>
                <a:ext uri="{FF2B5EF4-FFF2-40B4-BE49-F238E27FC236}">
                  <a16:creationId xmlns:a16="http://schemas.microsoft.com/office/drawing/2014/main" id="{F041C072-C902-94E2-61EE-5A1147C8EF72}"/>
                </a:ext>
              </a:extLst>
            </p:cNvPr>
            <p:cNvSpPr>
              <a:spLocks/>
            </p:cNvSpPr>
            <p:nvPr/>
          </p:nvSpPr>
          <p:spPr bwMode="ltGray">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0" name="Blue box">
            <a:extLst>
              <a:ext uri="{FF2B5EF4-FFF2-40B4-BE49-F238E27FC236}">
                <a16:creationId xmlns:a16="http://schemas.microsoft.com/office/drawing/2014/main" id="{A98E81DD-B86A-510D-4182-79D8CC3D2176}"/>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3" name="Dynamic legal" descr="{&quot;templafy&quot;:{&quot;id&quot;:&quot;88f46028-1d68-4961-973a-719e6c680b46&quot;}}">
            <a:extLst>
              <a:ext uri="{FF2B5EF4-FFF2-40B4-BE49-F238E27FC236}">
                <a16:creationId xmlns:a16="http://schemas.microsoft.com/office/drawing/2014/main" id="{543B1738-693E-5109-75B2-B60072779A6B}"/>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a76015de-0377-422a-acec-327901dba733&quot;}}" title="Form.Cigna_Confidentiality.Cigna_healthcareConfidentiality">
            <a:extLst>
              <a:ext uri="{FF2B5EF4-FFF2-40B4-BE49-F238E27FC236}">
                <a16:creationId xmlns:a16="http://schemas.microsoft.com/office/drawing/2014/main" id="{661BA2D4-E5FA-2AD1-3397-9CC6F9C4AA0F}"/>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black">
          <a:xfrm>
            <a:off x="360000" y="360000"/>
            <a:ext cx="2732450" cy="5543913"/>
          </a:xfrm>
        </p:spPr>
        <p:txBody>
          <a:bodyPr anchor="ctr" anchorCtr="0"/>
          <a:lstStyle>
            <a:lvl1pPr>
              <a:lnSpc>
                <a:spcPct val="90000"/>
              </a:lnSpc>
              <a:defRPr sz="3600">
                <a:solidFill>
                  <a:schemeClr val="tx1"/>
                </a:solidFill>
              </a:defRPr>
            </a:lvl1pPr>
          </a:lstStyle>
          <a:p>
            <a:r>
              <a:rPr lang="en-US" dirty="0"/>
              <a:t>Click to add Agenda title</a:t>
            </a:r>
            <a:endParaRPr lang="en-US"/>
          </a:p>
        </p:txBody>
      </p:sp>
      <p:sp>
        <p:nvSpPr>
          <p:cNvPr id="9" name="Text Placeholder 2">
            <a:extLst>
              <a:ext uri="{FF2B5EF4-FFF2-40B4-BE49-F238E27FC236}">
                <a16:creationId xmlns:a16="http://schemas.microsoft.com/office/drawing/2014/main" id="{7EFEFB58-1FF9-73F6-9B9B-F5B880CA9A49}"/>
              </a:ext>
            </a:extLst>
          </p:cNvPr>
          <p:cNvSpPr>
            <a:spLocks noGrp="1"/>
          </p:cNvSpPr>
          <p:nvPr>
            <p:ph type="body" sz="quarter" idx="17" hasCustomPrompt="1"/>
          </p:nvPr>
        </p:nvSpPr>
        <p:spPr>
          <a:xfrm>
            <a:off x="3271838" y="360000"/>
            <a:ext cx="4675187" cy="5543913"/>
          </a:xfrm>
        </p:spPr>
        <p:txBody>
          <a:bodyPr tIns="0" anchor="ctr" anchorCtr="0"/>
          <a:lstStyle>
            <a:lvl1pPr marL="540000" indent="-540000">
              <a:lnSpc>
                <a:spcPct val="100000"/>
              </a:lnSpc>
              <a:spcAft>
                <a:spcPts val="1200"/>
              </a:spcAft>
              <a:buFont typeface="+mj-lt"/>
              <a:buAutoNum type="arabicPeriod"/>
              <a:defRPr sz="2000" b="0">
                <a:solidFill>
                  <a:schemeClr val="tx1"/>
                </a:solidFill>
                <a:latin typeface="+mn-lt"/>
              </a:defRPr>
            </a:lvl1pPr>
            <a:lvl2pPr marL="540000" indent="-540000">
              <a:lnSpc>
                <a:spcPct val="100000"/>
              </a:lnSpc>
              <a:spcBef>
                <a:spcPts val="0"/>
              </a:spcBef>
              <a:spcAft>
                <a:spcPts val="1200"/>
              </a:spcAft>
              <a:buFont typeface="+mj-lt"/>
              <a:buAutoNum type="arabicPeriod"/>
              <a:defRPr sz="2000" b="0">
                <a:solidFill>
                  <a:schemeClr val="tx1"/>
                </a:solidFill>
                <a:latin typeface="+mn-lt"/>
              </a:defRPr>
            </a:lvl2pPr>
            <a:lvl3pPr marL="540000" indent="-540000">
              <a:lnSpc>
                <a:spcPct val="100000"/>
              </a:lnSpc>
              <a:spcBef>
                <a:spcPts val="0"/>
              </a:spcBef>
              <a:spcAft>
                <a:spcPts val="1200"/>
              </a:spcAft>
              <a:buFont typeface="+mj-lt"/>
              <a:buAutoNum type="arabicPeriod"/>
              <a:defRPr sz="2000" b="0">
                <a:solidFill>
                  <a:schemeClr val="tx1"/>
                </a:solidFill>
                <a:latin typeface="+mn-lt"/>
              </a:defRPr>
            </a:lvl3pPr>
            <a:lvl4pPr marL="540000" indent="-540000">
              <a:lnSpc>
                <a:spcPct val="100000"/>
              </a:lnSpc>
              <a:spcBef>
                <a:spcPts val="0"/>
              </a:spcBef>
              <a:spcAft>
                <a:spcPts val="1200"/>
              </a:spcAft>
              <a:buFont typeface="+mj-lt"/>
              <a:buAutoNum type="arabicPeriod"/>
              <a:defRPr sz="2000" b="0">
                <a:solidFill>
                  <a:schemeClr val="tx1"/>
                </a:solidFill>
                <a:latin typeface="+mn-lt"/>
              </a:defRPr>
            </a:lvl4pPr>
            <a:lvl5pPr marL="540000" indent="-540000">
              <a:lnSpc>
                <a:spcPct val="100000"/>
              </a:lnSpc>
              <a:spcBef>
                <a:spcPts val="0"/>
              </a:spcBef>
              <a:spcAft>
                <a:spcPts val="1200"/>
              </a:spcAft>
              <a:buFont typeface="+mj-lt"/>
              <a:buAutoNum type="arabicPeriod"/>
              <a:defRPr sz="2000" b="0">
                <a:solidFill>
                  <a:schemeClr val="tx1"/>
                </a:solidFill>
                <a:latin typeface="+mn-lt"/>
              </a:defRPr>
            </a:lvl5pPr>
            <a:lvl6pPr marL="540000" indent="-540000">
              <a:lnSpc>
                <a:spcPct val="100000"/>
              </a:lnSpc>
              <a:spcBef>
                <a:spcPts val="0"/>
              </a:spcBef>
              <a:spcAft>
                <a:spcPts val="1200"/>
              </a:spcAft>
              <a:buFont typeface="+mj-lt"/>
              <a:buAutoNum type="arabicPeriod"/>
              <a:defRPr sz="2000" b="0">
                <a:solidFill>
                  <a:schemeClr val="tx1"/>
                </a:solidFill>
                <a:latin typeface="+mn-lt"/>
              </a:defRPr>
            </a:lvl6pPr>
            <a:lvl7pPr marL="540000" indent="-540000">
              <a:lnSpc>
                <a:spcPct val="100000"/>
              </a:lnSpc>
              <a:spcBef>
                <a:spcPts val="0"/>
              </a:spcBef>
              <a:spcAft>
                <a:spcPts val="1200"/>
              </a:spcAft>
              <a:buFont typeface="+mj-lt"/>
              <a:buAutoNum type="arabicPeriod"/>
              <a:defRPr sz="2000" b="0">
                <a:solidFill>
                  <a:schemeClr val="tx1"/>
                </a:solidFill>
                <a:latin typeface="+mn-lt"/>
              </a:defRPr>
            </a:lvl7pPr>
            <a:lvl8pPr marL="540000" indent="-540000">
              <a:lnSpc>
                <a:spcPct val="100000"/>
              </a:lnSpc>
              <a:spcBef>
                <a:spcPts val="0"/>
              </a:spcBef>
              <a:spcAft>
                <a:spcPts val="1200"/>
              </a:spcAft>
              <a:buFont typeface="+mj-lt"/>
              <a:buAutoNum type="arabicPeriod"/>
              <a:defRPr sz="2000" b="0">
                <a:solidFill>
                  <a:schemeClr val="tx1"/>
                </a:solidFill>
                <a:latin typeface="+mn-lt"/>
              </a:defRPr>
            </a:lvl8pPr>
            <a:lvl9pPr marL="540000" indent="-540000">
              <a:lnSpc>
                <a:spcPct val="100000"/>
              </a:lnSpc>
              <a:spcBef>
                <a:spcPts val="0"/>
              </a:spcBef>
              <a:spcAft>
                <a:spcPts val="1200"/>
              </a:spcAft>
              <a:buFont typeface="+mj-lt"/>
              <a:buAutoNum type="arabicPeriod"/>
              <a:defRPr sz="2000" b="0">
                <a:solidFill>
                  <a:schemeClr val="tx1"/>
                </a:solidFill>
                <a:latin typeface="+mn-lt"/>
              </a:defRPr>
            </a:lvl9pPr>
          </a:lstStyle>
          <a:p>
            <a:pPr lvl="0"/>
            <a:r>
              <a:rPr lang="en-US" noProof="0" dirty="0"/>
              <a:t>Click to add agenda point</a:t>
            </a:r>
            <a:endParaRPr lang="en-US"/>
          </a:p>
          <a:p>
            <a:pPr lvl="1"/>
            <a:r>
              <a:rPr lang="en-US" noProof="0" dirty="0"/>
              <a:t>Level 2</a:t>
            </a:r>
            <a:endParaRPr lang="en-US"/>
          </a:p>
          <a:p>
            <a:pPr lvl="2"/>
            <a:r>
              <a:rPr lang="en-US" noProof="0" dirty="0"/>
              <a:t>Level 3</a:t>
            </a:r>
            <a:endParaRPr lang="en-US"/>
          </a:p>
          <a:p>
            <a:pPr lvl="3"/>
            <a:r>
              <a:rPr lang="en-US" noProof="0" dirty="0"/>
              <a:t>Level 4</a:t>
            </a:r>
            <a:endParaRPr lang="en-US"/>
          </a:p>
          <a:p>
            <a:pPr lvl="4"/>
            <a:r>
              <a:rPr lang="en-US" noProof="0" dirty="0"/>
              <a:t>Level 5</a:t>
            </a:r>
            <a:endParaRPr lang="en-US"/>
          </a:p>
          <a:p>
            <a:pPr lvl="5"/>
            <a:r>
              <a:rPr lang="en-US" noProof="0" dirty="0"/>
              <a:t>Level 6</a:t>
            </a:r>
            <a:endParaRPr lang="en-US"/>
          </a:p>
          <a:p>
            <a:pPr lvl="6"/>
            <a:r>
              <a:rPr lang="en-US" noProof="0" dirty="0"/>
              <a:t>Level 7</a:t>
            </a:r>
            <a:endParaRPr lang="en-US"/>
          </a:p>
          <a:p>
            <a:pPr lvl="7"/>
            <a:r>
              <a:rPr lang="en-US" noProof="0" dirty="0"/>
              <a:t>Level 8</a:t>
            </a:r>
            <a:endParaRPr lang="en-US"/>
          </a:p>
          <a:p>
            <a:pPr lvl="8"/>
            <a:r>
              <a:rPr lang="en-US" noProof="0" dirty="0"/>
              <a:t>Level 9</a:t>
            </a:r>
            <a:endParaRPr lang="en-US"/>
          </a:p>
          <a:p>
            <a:pPr lvl="0"/>
            <a:endParaRPr lang="en-US" dirty="0"/>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black"/>
        <p:txBody>
          <a:bodyPr/>
          <a:lstStyle>
            <a:lvl1pPr>
              <a:defRPr>
                <a:solidFill>
                  <a:schemeClr val="tx1"/>
                </a:solidFill>
              </a:defRPr>
            </a:lvl1pPr>
          </a:lstStyle>
          <a:p>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black">
          <a:xfrm>
            <a:off x="9887592" y="6318000"/>
            <a:ext cx="1585607" cy="180000"/>
          </a:xfrm>
          <a:prstGeom prst="rect">
            <a:avLst/>
          </a:prstGeom>
        </p:spPr>
        <p:txBody>
          <a:bodyPr/>
          <a:lstStyle>
            <a:lvl1pPr>
              <a:defRPr>
                <a:solidFill>
                  <a:schemeClr val="tx1"/>
                </a:solidFill>
              </a:defRPr>
            </a:lvl1pPr>
          </a:lstStyle>
          <a:p>
            <a:pPr algn="r"/>
            <a:fld id="{7EE61884-0637-4968-BE1F-994315B17B8F}" type="datetime4">
              <a:rPr lang="en-US" smtClean="0"/>
              <a:t>April 6, 2026</a:t>
            </a:fld>
            <a:endParaRPr lang="en-US" dirty="0"/>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black"/>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390904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719"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bwMode="white">
          <a:xfrm>
            <a:off x="0" y="0"/>
            <a:ext cx="12193200" cy="68616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157" name="Group 156">
            <a:extLst>
              <a:ext uri="{FF2B5EF4-FFF2-40B4-BE49-F238E27FC236}">
                <a16:creationId xmlns:a16="http://schemas.microsoft.com/office/drawing/2014/main" id="{76C6EA65-F78C-D547-B76F-E5EA1C30C73E}"/>
              </a:ext>
            </a:extLst>
          </p:cNvPr>
          <p:cNvGrpSpPr/>
          <p:nvPr userDrawn="1"/>
        </p:nvGrpSpPr>
        <p:grpSpPr bwMode="ltGray">
          <a:xfrm>
            <a:off x="8073457" y="0"/>
            <a:ext cx="4118544" cy="6858000"/>
            <a:chOff x="8073457" y="0"/>
            <a:chExt cx="4118544" cy="6858000"/>
          </a:xfrm>
          <a:solidFill>
            <a:srgbClr val="FAA163"/>
          </a:solidFill>
        </p:grpSpPr>
        <p:sp>
          <p:nvSpPr>
            <p:cNvPr id="153" name="Freeform: Shape 152">
              <a:extLst>
                <a:ext uri="{FF2B5EF4-FFF2-40B4-BE49-F238E27FC236}">
                  <a16:creationId xmlns:a16="http://schemas.microsoft.com/office/drawing/2014/main" id="{DC5A59D1-65B9-FE95-8B2C-23827F50656F}"/>
                </a:ext>
              </a:extLst>
            </p:cNvPr>
            <p:cNvSpPr>
              <a:spLocks/>
            </p:cNvSpPr>
            <p:nvPr/>
          </p:nvSpPr>
          <p:spPr bwMode="ltGray">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571576F7-D97E-F6F1-72FD-51C3248165CC}"/>
                </a:ext>
              </a:extLst>
            </p:cNvPr>
            <p:cNvSpPr>
              <a:spLocks/>
            </p:cNvSpPr>
            <p:nvPr/>
          </p:nvSpPr>
          <p:spPr bwMode="ltGray">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184AF941-29E0-0949-6D21-8EC1BA3FED07}"/>
                </a:ext>
              </a:extLst>
            </p:cNvPr>
            <p:cNvSpPr>
              <a:spLocks/>
            </p:cNvSpPr>
            <p:nvPr/>
          </p:nvSpPr>
          <p:spPr bwMode="ltGray">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F93A74B8-BF09-DF97-4A53-258B756D2BCB}"/>
                </a:ext>
              </a:extLst>
            </p:cNvPr>
            <p:cNvSpPr>
              <a:spLocks/>
            </p:cNvSpPr>
            <p:nvPr/>
          </p:nvSpPr>
          <p:spPr bwMode="ltGray">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316D0062-7586-240D-7CAC-67C403CA4A90}"/>
                </a:ext>
              </a:extLst>
            </p:cNvPr>
            <p:cNvSpPr>
              <a:spLocks/>
            </p:cNvSpPr>
            <p:nvPr/>
          </p:nvSpPr>
          <p:spPr bwMode="ltGray">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Shape 146">
              <a:extLst>
                <a:ext uri="{FF2B5EF4-FFF2-40B4-BE49-F238E27FC236}">
                  <a16:creationId xmlns:a16="http://schemas.microsoft.com/office/drawing/2014/main" id="{2C44FA81-CE13-D3F2-EE83-CAD8D8E90706}"/>
                </a:ext>
              </a:extLst>
            </p:cNvPr>
            <p:cNvSpPr>
              <a:spLocks/>
            </p:cNvSpPr>
            <p:nvPr/>
          </p:nvSpPr>
          <p:spPr bwMode="ltGray">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56" name="Freeform: Shape 155">
              <a:extLst>
                <a:ext uri="{FF2B5EF4-FFF2-40B4-BE49-F238E27FC236}">
                  <a16:creationId xmlns:a16="http://schemas.microsoft.com/office/drawing/2014/main" id="{A43AB788-36AF-8D14-8B4B-61DD024583CB}"/>
                </a:ext>
              </a:extLst>
            </p:cNvPr>
            <p:cNvSpPr>
              <a:spLocks/>
            </p:cNvSpPr>
            <p:nvPr/>
          </p:nvSpPr>
          <p:spPr bwMode="ltGray">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15">
              <a:extLst>
                <a:ext uri="{FF2B5EF4-FFF2-40B4-BE49-F238E27FC236}">
                  <a16:creationId xmlns:a16="http://schemas.microsoft.com/office/drawing/2014/main" id="{20B8FE93-9C2D-F8F6-19F3-4003588E3A03}"/>
                </a:ext>
              </a:extLst>
            </p:cNvPr>
            <p:cNvSpPr>
              <a:spLocks/>
            </p:cNvSpPr>
            <p:nvPr/>
          </p:nvSpPr>
          <p:spPr bwMode="ltGray">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6">
              <a:extLst>
                <a:ext uri="{FF2B5EF4-FFF2-40B4-BE49-F238E27FC236}">
                  <a16:creationId xmlns:a16="http://schemas.microsoft.com/office/drawing/2014/main" id="{E638694B-A601-BB41-C1CE-329666AABAAA}"/>
                </a:ext>
              </a:extLst>
            </p:cNvPr>
            <p:cNvSpPr>
              <a:spLocks/>
            </p:cNvSpPr>
            <p:nvPr/>
          </p:nvSpPr>
          <p:spPr bwMode="ltGray">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
              <a:extLst>
                <a:ext uri="{FF2B5EF4-FFF2-40B4-BE49-F238E27FC236}">
                  <a16:creationId xmlns:a16="http://schemas.microsoft.com/office/drawing/2014/main" id="{EAF5B0EB-26C4-DB85-989A-2D4E9B8577B5}"/>
                </a:ext>
              </a:extLst>
            </p:cNvPr>
            <p:cNvSpPr>
              <a:spLocks/>
            </p:cNvSpPr>
            <p:nvPr/>
          </p:nvSpPr>
          <p:spPr bwMode="ltGray">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Shape 139">
              <a:extLst>
                <a:ext uri="{FF2B5EF4-FFF2-40B4-BE49-F238E27FC236}">
                  <a16:creationId xmlns:a16="http://schemas.microsoft.com/office/drawing/2014/main" id="{5082D940-BED7-B171-9AB8-B97B802B3397}"/>
                </a:ext>
              </a:extLst>
            </p:cNvPr>
            <p:cNvSpPr>
              <a:spLocks/>
            </p:cNvSpPr>
            <p:nvPr/>
          </p:nvSpPr>
          <p:spPr bwMode="ltGray">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22">
              <a:extLst>
                <a:ext uri="{FF2B5EF4-FFF2-40B4-BE49-F238E27FC236}">
                  <a16:creationId xmlns:a16="http://schemas.microsoft.com/office/drawing/2014/main" id="{D62C1ECE-7B89-F0B0-2B48-9AF4A0677FD0}"/>
                </a:ext>
              </a:extLst>
            </p:cNvPr>
            <p:cNvSpPr>
              <a:spLocks/>
            </p:cNvSpPr>
            <p:nvPr/>
          </p:nvSpPr>
          <p:spPr bwMode="ltGray">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5">
              <a:extLst>
                <a:ext uri="{FF2B5EF4-FFF2-40B4-BE49-F238E27FC236}">
                  <a16:creationId xmlns:a16="http://schemas.microsoft.com/office/drawing/2014/main" id="{55B26BF5-0986-727F-21C6-B33CBE8B8AA7}"/>
                </a:ext>
              </a:extLst>
            </p:cNvPr>
            <p:cNvSpPr>
              <a:spLocks/>
            </p:cNvSpPr>
            <p:nvPr/>
          </p:nvSpPr>
          <p:spPr bwMode="ltGray">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6">
              <a:extLst>
                <a:ext uri="{FF2B5EF4-FFF2-40B4-BE49-F238E27FC236}">
                  <a16:creationId xmlns:a16="http://schemas.microsoft.com/office/drawing/2014/main" id="{379C169B-AEA9-1ED6-AD21-B9471572E6AC}"/>
                </a:ext>
              </a:extLst>
            </p:cNvPr>
            <p:cNvSpPr>
              <a:spLocks/>
            </p:cNvSpPr>
            <p:nvPr/>
          </p:nvSpPr>
          <p:spPr bwMode="ltGray">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7">
              <a:extLst>
                <a:ext uri="{FF2B5EF4-FFF2-40B4-BE49-F238E27FC236}">
                  <a16:creationId xmlns:a16="http://schemas.microsoft.com/office/drawing/2014/main" id="{E4ED6652-E0E5-0230-3E0F-9AC9F38AAEE5}"/>
                </a:ext>
              </a:extLst>
            </p:cNvPr>
            <p:cNvSpPr>
              <a:spLocks/>
            </p:cNvSpPr>
            <p:nvPr/>
          </p:nvSpPr>
          <p:spPr bwMode="ltGray">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9">
              <a:extLst>
                <a:ext uri="{FF2B5EF4-FFF2-40B4-BE49-F238E27FC236}">
                  <a16:creationId xmlns:a16="http://schemas.microsoft.com/office/drawing/2014/main" id="{3E8A3535-5AC6-2AB3-9DBA-F552E5185393}"/>
                </a:ext>
              </a:extLst>
            </p:cNvPr>
            <p:cNvSpPr>
              <a:spLocks/>
            </p:cNvSpPr>
            <p:nvPr/>
          </p:nvSpPr>
          <p:spPr bwMode="ltGray">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Shape 144">
              <a:extLst>
                <a:ext uri="{FF2B5EF4-FFF2-40B4-BE49-F238E27FC236}">
                  <a16:creationId xmlns:a16="http://schemas.microsoft.com/office/drawing/2014/main" id="{7D196F45-F443-947F-FCC9-1C28065CEB3E}"/>
                </a:ext>
              </a:extLst>
            </p:cNvPr>
            <p:cNvSpPr>
              <a:spLocks/>
            </p:cNvSpPr>
            <p:nvPr/>
          </p:nvSpPr>
          <p:spPr bwMode="ltGray">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3" name="Freeform 36">
              <a:extLst>
                <a:ext uri="{FF2B5EF4-FFF2-40B4-BE49-F238E27FC236}">
                  <a16:creationId xmlns:a16="http://schemas.microsoft.com/office/drawing/2014/main" id="{B5607FFE-826E-9DC2-2052-5E2BFC9F48B2}"/>
                </a:ext>
              </a:extLst>
            </p:cNvPr>
            <p:cNvSpPr>
              <a:spLocks/>
            </p:cNvSpPr>
            <p:nvPr/>
          </p:nvSpPr>
          <p:spPr bwMode="ltGray">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7">
              <a:extLst>
                <a:ext uri="{FF2B5EF4-FFF2-40B4-BE49-F238E27FC236}">
                  <a16:creationId xmlns:a16="http://schemas.microsoft.com/office/drawing/2014/main" id="{B97464D2-BCA8-AD85-E06C-0F7A99692876}"/>
                </a:ext>
              </a:extLst>
            </p:cNvPr>
            <p:cNvSpPr>
              <a:spLocks/>
            </p:cNvSpPr>
            <p:nvPr/>
          </p:nvSpPr>
          <p:spPr bwMode="ltGray">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38">
              <a:extLst>
                <a:ext uri="{FF2B5EF4-FFF2-40B4-BE49-F238E27FC236}">
                  <a16:creationId xmlns:a16="http://schemas.microsoft.com/office/drawing/2014/main" id="{1B44240F-8DA5-5B57-1037-572D88E30493}"/>
                </a:ext>
              </a:extLst>
            </p:cNvPr>
            <p:cNvSpPr>
              <a:spLocks/>
            </p:cNvSpPr>
            <p:nvPr/>
          </p:nvSpPr>
          <p:spPr bwMode="ltGray">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Shape 132">
              <a:extLst>
                <a:ext uri="{FF2B5EF4-FFF2-40B4-BE49-F238E27FC236}">
                  <a16:creationId xmlns:a16="http://schemas.microsoft.com/office/drawing/2014/main" id="{AE4BAD2B-408C-FBD1-3461-3D5D4F21490E}"/>
                </a:ext>
              </a:extLst>
            </p:cNvPr>
            <p:cNvSpPr>
              <a:spLocks/>
            </p:cNvSpPr>
            <p:nvPr/>
          </p:nvSpPr>
          <p:spPr bwMode="ltGray">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38" name="Freeform: Shape 137">
              <a:extLst>
                <a:ext uri="{FF2B5EF4-FFF2-40B4-BE49-F238E27FC236}">
                  <a16:creationId xmlns:a16="http://schemas.microsoft.com/office/drawing/2014/main" id="{CD32F4A9-3A2D-5111-4855-112D742DEA8B}"/>
                </a:ext>
              </a:extLst>
            </p:cNvPr>
            <p:cNvSpPr>
              <a:spLocks/>
            </p:cNvSpPr>
            <p:nvPr/>
          </p:nvSpPr>
          <p:spPr bwMode="ltGray">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44">
              <a:extLst>
                <a:ext uri="{FF2B5EF4-FFF2-40B4-BE49-F238E27FC236}">
                  <a16:creationId xmlns:a16="http://schemas.microsoft.com/office/drawing/2014/main" id="{C37C762A-362D-8633-E83E-61AF22C5DBA4}"/>
                </a:ext>
              </a:extLst>
            </p:cNvPr>
            <p:cNvSpPr>
              <a:spLocks/>
            </p:cNvSpPr>
            <p:nvPr/>
          </p:nvSpPr>
          <p:spPr bwMode="ltGray">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45">
              <a:extLst>
                <a:ext uri="{FF2B5EF4-FFF2-40B4-BE49-F238E27FC236}">
                  <a16:creationId xmlns:a16="http://schemas.microsoft.com/office/drawing/2014/main" id="{324FECD8-18EA-9066-3DF0-39EE8A309765}"/>
                </a:ext>
              </a:extLst>
            </p:cNvPr>
            <p:cNvSpPr>
              <a:spLocks/>
            </p:cNvSpPr>
            <p:nvPr/>
          </p:nvSpPr>
          <p:spPr bwMode="ltGray">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46">
              <a:extLst>
                <a:ext uri="{FF2B5EF4-FFF2-40B4-BE49-F238E27FC236}">
                  <a16:creationId xmlns:a16="http://schemas.microsoft.com/office/drawing/2014/main" id="{3ACA4FE2-F205-34A0-C0AA-1256EFFBA0CA}"/>
                </a:ext>
              </a:extLst>
            </p:cNvPr>
            <p:cNvSpPr>
              <a:spLocks/>
            </p:cNvSpPr>
            <p:nvPr/>
          </p:nvSpPr>
          <p:spPr bwMode="ltGray">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47">
              <a:extLst>
                <a:ext uri="{FF2B5EF4-FFF2-40B4-BE49-F238E27FC236}">
                  <a16:creationId xmlns:a16="http://schemas.microsoft.com/office/drawing/2014/main" id="{5177765F-86CB-DA59-9DC2-AAB20A7892E9}"/>
                </a:ext>
              </a:extLst>
            </p:cNvPr>
            <p:cNvSpPr>
              <a:spLocks/>
            </p:cNvSpPr>
            <p:nvPr/>
          </p:nvSpPr>
          <p:spPr bwMode="ltGray">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Shape 133">
              <a:extLst>
                <a:ext uri="{FF2B5EF4-FFF2-40B4-BE49-F238E27FC236}">
                  <a16:creationId xmlns:a16="http://schemas.microsoft.com/office/drawing/2014/main" id="{701DEEC0-9AE1-3621-DAAE-1F87F5016E50}"/>
                </a:ext>
              </a:extLst>
            </p:cNvPr>
            <p:cNvSpPr>
              <a:spLocks/>
            </p:cNvSpPr>
            <p:nvPr/>
          </p:nvSpPr>
          <p:spPr bwMode="ltGray">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6" name="Freeform 49">
              <a:extLst>
                <a:ext uri="{FF2B5EF4-FFF2-40B4-BE49-F238E27FC236}">
                  <a16:creationId xmlns:a16="http://schemas.microsoft.com/office/drawing/2014/main" id="{171A1C0C-350D-44F2-AC26-705789C8C8C3}"/>
                </a:ext>
              </a:extLst>
            </p:cNvPr>
            <p:cNvSpPr>
              <a:spLocks/>
            </p:cNvSpPr>
            <p:nvPr/>
          </p:nvSpPr>
          <p:spPr bwMode="ltGray">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Shape 135">
              <a:extLst>
                <a:ext uri="{FF2B5EF4-FFF2-40B4-BE49-F238E27FC236}">
                  <a16:creationId xmlns:a16="http://schemas.microsoft.com/office/drawing/2014/main" id="{2595A26A-A47F-EF2E-79BA-F752F08718AD}"/>
                </a:ext>
              </a:extLst>
            </p:cNvPr>
            <p:cNvSpPr>
              <a:spLocks/>
            </p:cNvSpPr>
            <p:nvPr/>
          </p:nvSpPr>
          <p:spPr bwMode="ltGray">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15" name="Freeform 58">
              <a:extLst>
                <a:ext uri="{FF2B5EF4-FFF2-40B4-BE49-F238E27FC236}">
                  <a16:creationId xmlns:a16="http://schemas.microsoft.com/office/drawing/2014/main" id="{F73787AD-6B8B-3BB3-A776-D80F52E79FFE}"/>
                </a:ext>
              </a:extLst>
            </p:cNvPr>
            <p:cNvSpPr>
              <a:spLocks/>
            </p:cNvSpPr>
            <p:nvPr/>
          </p:nvSpPr>
          <p:spPr bwMode="ltGray">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61">
              <a:extLst>
                <a:ext uri="{FF2B5EF4-FFF2-40B4-BE49-F238E27FC236}">
                  <a16:creationId xmlns:a16="http://schemas.microsoft.com/office/drawing/2014/main" id="{DF829962-8F09-3DAA-BD41-DB96A1631CD4}"/>
                </a:ext>
              </a:extLst>
            </p:cNvPr>
            <p:cNvSpPr>
              <a:spLocks/>
            </p:cNvSpPr>
            <p:nvPr/>
          </p:nvSpPr>
          <p:spPr bwMode="ltGray">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62">
              <a:extLst>
                <a:ext uri="{FF2B5EF4-FFF2-40B4-BE49-F238E27FC236}">
                  <a16:creationId xmlns:a16="http://schemas.microsoft.com/office/drawing/2014/main" id="{FA7ED64F-6AC8-5D8C-69A2-4C4977C58BBA}"/>
                </a:ext>
              </a:extLst>
            </p:cNvPr>
            <p:cNvSpPr>
              <a:spLocks/>
            </p:cNvSpPr>
            <p:nvPr/>
          </p:nvSpPr>
          <p:spPr bwMode="ltGray">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63">
              <a:extLst>
                <a:ext uri="{FF2B5EF4-FFF2-40B4-BE49-F238E27FC236}">
                  <a16:creationId xmlns:a16="http://schemas.microsoft.com/office/drawing/2014/main" id="{AD7A8966-08D6-76A4-CC01-5844EC46FB4B}"/>
                </a:ext>
              </a:extLst>
            </p:cNvPr>
            <p:cNvSpPr>
              <a:spLocks/>
            </p:cNvSpPr>
            <p:nvPr/>
          </p:nvSpPr>
          <p:spPr bwMode="ltGray">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Shape 154">
              <a:extLst>
                <a:ext uri="{FF2B5EF4-FFF2-40B4-BE49-F238E27FC236}">
                  <a16:creationId xmlns:a16="http://schemas.microsoft.com/office/drawing/2014/main" id="{6CB39452-DF71-B5DA-4FED-071388D891B2}"/>
                </a:ext>
              </a:extLst>
            </p:cNvPr>
            <p:cNvSpPr>
              <a:spLocks/>
            </p:cNvSpPr>
            <p:nvPr/>
          </p:nvSpPr>
          <p:spPr bwMode="ltGray">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2" name="Freeform 65">
              <a:extLst>
                <a:ext uri="{FF2B5EF4-FFF2-40B4-BE49-F238E27FC236}">
                  <a16:creationId xmlns:a16="http://schemas.microsoft.com/office/drawing/2014/main" id="{0751B755-0111-7B26-41A6-CFFA2786FA96}"/>
                </a:ext>
              </a:extLst>
            </p:cNvPr>
            <p:cNvSpPr>
              <a:spLocks/>
            </p:cNvSpPr>
            <p:nvPr/>
          </p:nvSpPr>
          <p:spPr bwMode="ltGray">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Shape 148">
              <a:extLst>
                <a:ext uri="{FF2B5EF4-FFF2-40B4-BE49-F238E27FC236}">
                  <a16:creationId xmlns:a16="http://schemas.microsoft.com/office/drawing/2014/main" id="{1D1147B8-1481-40B1-AE3D-498EBB662167}"/>
                </a:ext>
              </a:extLst>
            </p:cNvPr>
            <p:cNvSpPr>
              <a:spLocks/>
            </p:cNvSpPr>
            <p:nvPr/>
          </p:nvSpPr>
          <p:spPr bwMode="ltGray">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4" name="Freeform 67">
              <a:extLst>
                <a:ext uri="{FF2B5EF4-FFF2-40B4-BE49-F238E27FC236}">
                  <a16:creationId xmlns:a16="http://schemas.microsoft.com/office/drawing/2014/main" id="{092A2B44-24C5-CE9D-0A88-0676CCADC065}"/>
                </a:ext>
              </a:extLst>
            </p:cNvPr>
            <p:cNvSpPr>
              <a:spLocks/>
            </p:cNvSpPr>
            <p:nvPr/>
          </p:nvSpPr>
          <p:spPr bwMode="ltGray">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Shape 150">
              <a:extLst>
                <a:ext uri="{FF2B5EF4-FFF2-40B4-BE49-F238E27FC236}">
                  <a16:creationId xmlns:a16="http://schemas.microsoft.com/office/drawing/2014/main" id="{02534FBA-693A-C203-3E39-0AC006E5914A}"/>
                </a:ext>
              </a:extLst>
            </p:cNvPr>
            <p:cNvSpPr>
              <a:spLocks/>
            </p:cNvSpPr>
            <p:nvPr/>
          </p:nvSpPr>
          <p:spPr bwMode="ltGray">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7" name="Freeform 70">
              <a:extLst>
                <a:ext uri="{FF2B5EF4-FFF2-40B4-BE49-F238E27FC236}">
                  <a16:creationId xmlns:a16="http://schemas.microsoft.com/office/drawing/2014/main" id="{2E1ED6AE-ACB3-FA20-ED9D-52A9B967FFC6}"/>
                </a:ext>
              </a:extLst>
            </p:cNvPr>
            <p:cNvSpPr>
              <a:spLocks/>
            </p:cNvSpPr>
            <p:nvPr/>
          </p:nvSpPr>
          <p:spPr bwMode="ltGray">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71">
              <a:extLst>
                <a:ext uri="{FF2B5EF4-FFF2-40B4-BE49-F238E27FC236}">
                  <a16:creationId xmlns:a16="http://schemas.microsoft.com/office/drawing/2014/main" id="{DF0D4DF9-7E61-2F0A-4DDD-015B206CA9A4}"/>
                </a:ext>
              </a:extLst>
            </p:cNvPr>
            <p:cNvSpPr>
              <a:spLocks/>
            </p:cNvSpPr>
            <p:nvPr/>
          </p:nvSpPr>
          <p:spPr bwMode="ltGray">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9" name="Blue box">
            <a:extLst>
              <a:ext uri="{FF2B5EF4-FFF2-40B4-BE49-F238E27FC236}">
                <a16:creationId xmlns:a16="http://schemas.microsoft.com/office/drawing/2014/main" id="{CB0A8A7D-0109-F96E-62EB-C0818E4F0267}"/>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0" name="Dynamic legal" descr="{&quot;templafy&quot;:{&quot;id&quot;:&quot;47ea6adf-2074-4bf9-b22b-9b273e7453bb&quot;}}">
            <a:extLst>
              <a:ext uri="{FF2B5EF4-FFF2-40B4-BE49-F238E27FC236}">
                <a16:creationId xmlns:a16="http://schemas.microsoft.com/office/drawing/2014/main" id="{3E54B71E-89C6-529B-8F00-B067B2AE724D}"/>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3" name="Dynmic Internal use only" descr="{&quot;templafy&quot;:{&quot;id&quot;:&quot;ce70bf4e-d181-4db0-bae8-518e4a96bf8b&quot;}}" title="Form.Cigna_Confidentiality.Cigna_healthcareConfidentiality">
            <a:extLst>
              <a:ext uri="{FF2B5EF4-FFF2-40B4-BE49-F238E27FC236}">
                <a16:creationId xmlns:a16="http://schemas.microsoft.com/office/drawing/2014/main" id="{5827748E-3124-2888-14E6-A27B0D5786CC}"/>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black">
          <a:xfrm>
            <a:off x="360000" y="360000"/>
            <a:ext cx="2732450" cy="5542325"/>
          </a:xfrm>
        </p:spPr>
        <p:txBody>
          <a:bodyPr anchor="ctr" anchorCtr="0"/>
          <a:lstStyle>
            <a:lvl1pPr>
              <a:lnSpc>
                <a:spcPct val="90000"/>
              </a:lnSpc>
              <a:defRPr sz="3600">
                <a:solidFill>
                  <a:schemeClr val="tx1"/>
                </a:solidFill>
              </a:defRPr>
            </a:lvl1pPr>
          </a:lstStyle>
          <a:p>
            <a:r>
              <a:rPr lang="en-US" dirty="0"/>
              <a:t>Click to add Agenda title</a:t>
            </a:r>
            <a:endParaRPr lang="en-US"/>
          </a:p>
        </p:txBody>
      </p:sp>
      <p:sp>
        <p:nvSpPr>
          <p:cNvPr id="8" name="Text Placeholder 2">
            <a:extLst>
              <a:ext uri="{FF2B5EF4-FFF2-40B4-BE49-F238E27FC236}">
                <a16:creationId xmlns:a16="http://schemas.microsoft.com/office/drawing/2014/main" id="{C5EB73C2-4B02-8C77-F4AC-A45DB3F7B1DE}"/>
              </a:ext>
            </a:extLst>
          </p:cNvPr>
          <p:cNvSpPr>
            <a:spLocks noGrp="1"/>
          </p:cNvSpPr>
          <p:nvPr>
            <p:ph type="body" sz="quarter" idx="17" hasCustomPrompt="1"/>
          </p:nvPr>
        </p:nvSpPr>
        <p:spPr>
          <a:xfrm>
            <a:off x="3271838" y="360000"/>
            <a:ext cx="4675187" cy="5542325"/>
          </a:xfrm>
        </p:spPr>
        <p:txBody>
          <a:bodyPr tIns="0" anchor="ctr" anchorCtr="0"/>
          <a:lstStyle>
            <a:lvl1pPr marL="540000" indent="-540000">
              <a:lnSpc>
                <a:spcPct val="100000"/>
              </a:lnSpc>
              <a:spcAft>
                <a:spcPts val="1200"/>
              </a:spcAft>
              <a:buFont typeface="+mj-lt"/>
              <a:buAutoNum type="arabicPeriod"/>
              <a:defRPr sz="2000" b="0">
                <a:solidFill>
                  <a:schemeClr val="tx1"/>
                </a:solidFill>
                <a:latin typeface="+mn-lt"/>
              </a:defRPr>
            </a:lvl1pPr>
            <a:lvl2pPr marL="540000" indent="-540000">
              <a:lnSpc>
                <a:spcPct val="100000"/>
              </a:lnSpc>
              <a:spcBef>
                <a:spcPts val="0"/>
              </a:spcBef>
              <a:spcAft>
                <a:spcPts val="1200"/>
              </a:spcAft>
              <a:buFont typeface="+mj-lt"/>
              <a:buAutoNum type="arabicPeriod"/>
              <a:defRPr sz="2000" b="0">
                <a:solidFill>
                  <a:schemeClr val="tx1"/>
                </a:solidFill>
                <a:latin typeface="+mn-lt"/>
              </a:defRPr>
            </a:lvl2pPr>
            <a:lvl3pPr marL="540000" indent="-540000">
              <a:lnSpc>
                <a:spcPct val="100000"/>
              </a:lnSpc>
              <a:spcBef>
                <a:spcPts val="0"/>
              </a:spcBef>
              <a:spcAft>
                <a:spcPts val="1200"/>
              </a:spcAft>
              <a:buFont typeface="+mj-lt"/>
              <a:buAutoNum type="arabicPeriod"/>
              <a:defRPr sz="2000" b="0">
                <a:solidFill>
                  <a:schemeClr val="tx1"/>
                </a:solidFill>
                <a:latin typeface="+mn-lt"/>
              </a:defRPr>
            </a:lvl3pPr>
            <a:lvl4pPr marL="540000" indent="-540000">
              <a:lnSpc>
                <a:spcPct val="100000"/>
              </a:lnSpc>
              <a:spcBef>
                <a:spcPts val="0"/>
              </a:spcBef>
              <a:spcAft>
                <a:spcPts val="1200"/>
              </a:spcAft>
              <a:buFont typeface="+mj-lt"/>
              <a:buAutoNum type="arabicPeriod"/>
              <a:defRPr sz="2000" b="0">
                <a:solidFill>
                  <a:schemeClr val="tx1"/>
                </a:solidFill>
                <a:latin typeface="+mn-lt"/>
              </a:defRPr>
            </a:lvl4pPr>
            <a:lvl5pPr marL="540000" indent="-540000">
              <a:lnSpc>
                <a:spcPct val="100000"/>
              </a:lnSpc>
              <a:spcBef>
                <a:spcPts val="0"/>
              </a:spcBef>
              <a:spcAft>
                <a:spcPts val="1200"/>
              </a:spcAft>
              <a:buFont typeface="+mj-lt"/>
              <a:buAutoNum type="arabicPeriod"/>
              <a:defRPr sz="2000" b="0">
                <a:solidFill>
                  <a:schemeClr val="tx1"/>
                </a:solidFill>
                <a:latin typeface="+mn-lt"/>
              </a:defRPr>
            </a:lvl5pPr>
            <a:lvl6pPr marL="540000" indent="-540000">
              <a:lnSpc>
                <a:spcPct val="100000"/>
              </a:lnSpc>
              <a:spcBef>
                <a:spcPts val="0"/>
              </a:spcBef>
              <a:spcAft>
                <a:spcPts val="1200"/>
              </a:spcAft>
              <a:buFont typeface="+mj-lt"/>
              <a:buAutoNum type="arabicPeriod"/>
              <a:defRPr sz="2000" b="0">
                <a:solidFill>
                  <a:schemeClr val="tx1"/>
                </a:solidFill>
                <a:latin typeface="+mn-lt"/>
              </a:defRPr>
            </a:lvl6pPr>
            <a:lvl7pPr marL="540000" indent="-540000">
              <a:lnSpc>
                <a:spcPct val="100000"/>
              </a:lnSpc>
              <a:spcBef>
                <a:spcPts val="0"/>
              </a:spcBef>
              <a:spcAft>
                <a:spcPts val="1200"/>
              </a:spcAft>
              <a:buFont typeface="+mj-lt"/>
              <a:buAutoNum type="arabicPeriod"/>
              <a:defRPr sz="2000" b="0">
                <a:solidFill>
                  <a:schemeClr val="tx1"/>
                </a:solidFill>
                <a:latin typeface="+mn-lt"/>
              </a:defRPr>
            </a:lvl7pPr>
            <a:lvl8pPr marL="540000" indent="-540000">
              <a:lnSpc>
                <a:spcPct val="100000"/>
              </a:lnSpc>
              <a:spcBef>
                <a:spcPts val="0"/>
              </a:spcBef>
              <a:spcAft>
                <a:spcPts val="1200"/>
              </a:spcAft>
              <a:buFont typeface="+mj-lt"/>
              <a:buAutoNum type="arabicPeriod"/>
              <a:defRPr sz="2000" b="0">
                <a:solidFill>
                  <a:schemeClr val="tx1"/>
                </a:solidFill>
                <a:latin typeface="+mn-lt"/>
              </a:defRPr>
            </a:lvl8pPr>
            <a:lvl9pPr marL="540000" indent="-540000">
              <a:lnSpc>
                <a:spcPct val="100000"/>
              </a:lnSpc>
              <a:spcBef>
                <a:spcPts val="0"/>
              </a:spcBef>
              <a:spcAft>
                <a:spcPts val="1200"/>
              </a:spcAft>
              <a:buFont typeface="+mj-lt"/>
              <a:buAutoNum type="arabicPeriod"/>
              <a:defRPr sz="2000" b="0">
                <a:solidFill>
                  <a:schemeClr val="tx1"/>
                </a:solidFill>
                <a:latin typeface="+mn-lt"/>
              </a:defRPr>
            </a:lvl9pPr>
          </a:lstStyle>
          <a:p>
            <a:pPr lvl="0"/>
            <a:r>
              <a:rPr lang="en-US" noProof="0" dirty="0"/>
              <a:t>Click to add agenda point</a:t>
            </a:r>
            <a:endParaRPr lang="en-US"/>
          </a:p>
          <a:p>
            <a:pPr lvl="1"/>
            <a:r>
              <a:rPr lang="en-US" noProof="0" dirty="0"/>
              <a:t>Level 2</a:t>
            </a:r>
            <a:endParaRPr lang="en-US"/>
          </a:p>
          <a:p>
            <a:pPr lvl="2"/>
            <a:r>
              <a:rPr lang="en-US" noProof="0" dirty="0"/>
              <a:t>Level 3</a:t>
            </a:r>
            <a:endParaRPr lang="en-US"/>
          </a:p>
          <a:p>
            <a:pPr lvl="3"/>
            <a:r>
              <a:rPr lang="en-US" noProof="0" dirty="0"/>
              <a:t>Level 4</a:t>
            </a:r>
            <a:endParaRPr lang="en-US"/>
          </a:p>
          <a:p>
            <a:pPr lvl="4"/>
            <a:r>
              <a:rPr lang="en-US" noProof="0" dirty="0"/>
              <a:t>Level 5</a:t>
            </a:r>
            <a:endParaRPr lang="en-US"/>
          </a:p>
          <a:p>
            <a:pPr lvl="5"/>
            <a:r>
              <a:rPr lang="en-US" noProof="0" dirty="0"/>
              <a:t>Level 6</a:t>
            </a:r>
            <a:endParaRPr lang="en-US"/>
          </a:p>
          <a:p>
            <a:pPr lvl="6"/>
            <a:r>
              <a:rPr lang="en-US" noProof="0" dirty="0"/>
              <a:t>Level 7</a:t>
            </a:r>
            <a:endParaRPr lang="en-US"/>
          </a:p>
          <a:p>
            <a:pPr lvl="7"/>
            <a:r>
              <a:rPr lang="en-US" noProof="0" dirty="0"/>
              <a:t>Level 8</a:t>
            </a:r>
            <a:endParaRPr lang="en-US"/>
          </a:p>
          <a:p>
            <a:pPr lvl="8"/>
            <a:r>
              <a:rPr lang="en-US" noProof="0" dirty="0"/>
              <a:t>Level 9</a:t>
            </a:r>
            <a:endParaRPr lang="en-US"/>
          </a:p>
          <a:p>
            <a:pPr lvl="0"/>
            <a:endParaRPr lang="en-US" dirty="0"/>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black"/>
        <p:txBody>
          <a:bodyPr/>
          <a:lstStyle>
            <a:lvl1pPr>
              <a:defRPr>
                <a:solidFill>
                  <a:schemeClr val="tx1"/>
                </a:solidFill>
              </a:defRPr>
            </a:lvl1pPr>
          </a:lstStyle>
          <a:p>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black">
          <a:xfrm>
            <a:off x="9887592" y="6318000"/>
            <a:ext cx="1585607" cy="180000"/>
          </a:xfrm>
          <a:prstGeom prst="rect">
            <a:avLst/>
          </a:prstGeom>
        </p:spPr>
        <p:txBody>
          <a:bodyPr/>
          <a:lstStyle>
            <a:lvl1pPr>
              <a:defRPr>
                <a:solidFill>
                  <a:schemeClr val="tx1"/>
                </a:solidFill>
              </a:defRPr>
            </a:lvl1pPr>
          </a:lstStyle>
          <a:p>
            <a:pPr algn="r"/>
            <a:fld id="{93CA45D7-BE13-4D17-9326-26CC35284CED}" type="datetime4">
              <a:rPr lang="en-US" smtClean="0"/>
              <a:t>April 6, 2026</a:t>
            </a:fld>
            <a:endParaRPr lang="en-US" dirty="0"/>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black"/>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718"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ltGray">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ltGray">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0000" y="6067943"/>
            <a:ext cx="791999" cy="430177"/>
          </a:xfrm>
          <a:prstGeom prst="rect">
            <a:avLst/>
          </a:prstGeom>
        </p:spPr>
      </p:pic>
      <p:sp>
        <p:nvSpPr>
          <p:cNvPr id="14" name="Blue box">
            <a:extLst>
              <a:ext uri="{FF2B5EF4-FFF2-40B4-BE49-F238E27FC236}">
                <a16:creationId xmlns:a16="http://schemas.microsoft.com/office/drawing/2014/main" id="{689E9698-8DC0-3096-E439-B125B777F82E}"/>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5" name="Dynamic legal" descr="{&quot;templafy&quot;:{&quot;id&quot;:&quot;5147ab2f-979d-43df-b46a-6cc591a243e8&quot;}}">
            <a:extLst>
              <a:ext uri="{FF2B5EF4-FFF2-40B4-BE49-F238E27FC236}">
                <a16:creationId xmlns:a16="http://schemas.microsoft.com/office/drawing/2014/main" id="{EC87AE7A-0584-E049-D861-94943E94B6B5}"/>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47da5f5c-f172-4889-b9c7-3148fd875cbe&quot;}}" title="Form.Cigna_Confidentiality.Cigna_healthcareConfidentiality">
            <a:extLst>
              <a:ext uri="{FF2B5EF4-FFF2-40B4-BE49-F238E27FC236}">
                <a16:creationId xmlns:a16="http://schemas.microsoft.com/office/drawing/2014/main" id="{3F1A2567-367A-4523-32CF-695239E7BF81}"/>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360000" y="719999"/>
            <a:ext cx="5648400" cy="5183913"/>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90596F47-3274-4C49-A354-626171CE8A80}" type="datetime4">
              <a:rPr lang="en-US" smtClean="0"/>
              <a:t>April 6,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custDataLst>
      <p:tags r:id="rId1"/>
    </p:custDataLst>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guide id="2" orient="horz" pos="3719"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3C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4" name="Blue box">
            <a:extLst>
              <a:ext uri="{FF2B5EF4-FFF2-40B4-BE49-F238E27FC236}">
                <a16:creationId xmlns:a16="http://schemas.microsoft.com/office/drawing/2014/main" id="{CCEEDC3B-AD20-9528-8BA1-FB406327E19A}"/>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5" name="Dynamic legal" descr="{&quot;templafy&quot;:{&quot;id&quot;:&quot;ed9d8ab0-6911-4def-8848-50ad688a8501&quot;}}">
            <a:extLst>
              <a:ext uri="{FF2B5EF4-FFF2-40B4-BE49-F238E27FC236}">
                <a16:creationId xmlns:a16="http://schemas.microsoft.com/office/drawing/2014/main" id="{D09F94A7-1C44-5D98-30D2-64D7E2867546}"/>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c30cf4f8-1f14-438d-aa71-eb489abeb2c3&quot;}}" title="Form.Cigna_Confidentiality.Cigna_healthcareConfidentiality">
            <a:extLst>
              <a:ext uri="{FF2B5EF4-FFF2-40B4-BE49-F238E27FC236}">
                <a16:creationId xmlns:a16="http://schemas.microsoft.com/office/drawing/2014/main" id="{C58A417C-CFA3-50BC-F56C-C1A13A5D7CF2}"/>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360000" y="720000"/>
            <a:ext cx="5648400" cy="51840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4E4BCFF3-F1A6-4A73-B22C-C72F06FCBF1A}" type="datetime4">
              <a:rPr lang="en-US" smtClean="0"/>
              <a:t>April 6,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53675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guide id="2" orient="horz" pos="3717"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AA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4" name="Blue box">
            <a:extLst>
              <a:ext uri="{FF2B5EF4-FFF2-40B4-BE49-F238E27FC236}">
                <a16:creationId xmlns:a16="http://schemas.microsoft.com/office/drawing/2014/main" id="{C5CFC384-13CD-6B46-CE77-496CB893B557}"/>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5" name="Dynamic legal" descr="{&quot;templafy&quot;:{&quot;id&quot;:&quot;c7f36b52-6b37-4703-b0de-776663251c77&quot;}}">
            <a:extLst>
              <a:ext uri="{FF2B5EF4-FFF2-40B4-BE49-F238E27FC236}">
                <a16:creationId xmlns:a16="http://schemas.microsoft.com/office/drawing/2014/main" id="{8D17186F-B348-C097-1F64-A5FA60DA7188}"/>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be5e4ef0-8b8b-4905-9d9a-c5b2346f246e&quot;}}" title="Form.Cigna_Confidentiality.Cigna_healthcareConfidentiality">
            <a:extLst>
              <a:ext uri="{FF2B5EF4-FFF2-40B4-BE49-F238E27FC236}">
                <a16:creationId xmlns:a16="http://schemas.microsoft.com/office/drawing/2014/main" id="{B9D910B8-6DF2-C46B-28F9-B783F242D80E}"/>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360000" y="719999"/>
            <a:ext cx="5648400" cy="5182325"/>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11" name="Footer Placeholder 10">
            <a:extLst>
              <a:ext uri="{FF2B5EF4-FFF2-40B4-BE49-F238E27FC236}">
                <a16:creationId xmlns:a16="http://schemas.microsoft.com/office/drawing/2014/main" id="{2A4D4CDC-41FD-AA36-8291-2C18935746E7}"/>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10" name="Date Placeholder 9">
            <a:extLst>
              <a:ext uri="{FF2B5EF4-FFF2-40B4-BE49-F238E27FC236}">
                <a16:creationId xmlns:a16="http://schemas.microsoft.com/office/drawing/2014/main" id="{AAE330CD-3227-EFB6-6972-7D717F23E1F7}"/>
              </a:ext>
            </a:extLst>
          </p:cNvPr>
          <p:cNvSpPr>
            <a:spLocks noGrp="1"/>
          </p:cNvSpPr>
          <p:nvPr>
            <p:ph type="dt" sz="half" idx="10"/>
          </p:nvPr>
        </p:nvSpPr>
        <p:spPr/>
        <p:txBody>
          <a:bodyPr/>
          <a:lstStyle>
            <a:lvl1pPr>
              <a:defRPr>
                <a:solidFill>
                  <a:schemeClr val="tx1"/>
                </a:solidFill>
              </a:defRPr>
            </a:lvl1pPr>
          </a:lstStyle>
          <a:p>
            <a:fld id="{C765C583-3173-45F9-9FD7-682EDE282971}" type="datetime4">
              <a:rPr lang="en-US" smtClean="0"/>
              <a:t>April 6, 2026</a:t>
            </a:fld>
            <a:endParaRPr lang="en-US" dirty="0"/>
          </a:p>
        </p:txBody>
      </p:sp>
      <p:sp>
        <p:nvSpPr>
          <p:cNvPr id="12" name="Slide Number Placeholder 11">
            <a:extLst>
              <a:ext uri="{FF2B5EF4-FFF2-40B4-BE49-F238E27FC236}">
                <a16:creationId xmlns:a16="http://schemas.microsoft.com/office/drawing/2014/main" id="{C40BBCB3-ED81-899F-FD24-50EA86B4A2FB}"/>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52123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guide id="2" orient="horz" pos="3718"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10" name="Group 9">
            <a:extLst>
              <a:ext uri="{FF2B5EF4-FFF2-40B4-BE49-F238E27FC236}">
                <a16:creationId xmlns:a16="http://schemas.microsoft.com/office/drawing/2014/main" id="{96B0153F-51B7-5FFA-CA1F-CA82240C778B}"/>
              </a:ext>
            </a:extLst>
          </p:cNvPr>
          <p:cNvGrpSpPr/>
          <p:nvPr userDrawn="1"/>
        </p:nvGrpSpPr>
        <p:grpSpPr bwMode="ltGray">
          <a:xfrm>
            <a:off x="8073457" y="0"/>
            <a:ext cx="4118544" cy="6858000"/>
            <a:chOff x="8073457" y="0"/>
            <a:chExt cx="4118544" cy="6858000"/>
          </a:xfrm>
          <a:solidFill>
            <a:srgbClr val="0033FF"/>
          </a:solidFill>
        </p:grpSpPr>
        <p:sp>
          <p:nvSpPr>
            <p:cNvPr id="11" name="Freeform: Shape 10">
              <a:extLst>
                <a:ext uri="{FF2B5EF4-FFF2-40B4-BE49-F238E27FC236}">
                  <a16:creationId xmlns:a16="http://schemas.microsoft.com/office/drawing/2014/main" id="{56CCDB76-95D2-7F79-299A-F9D1F543C7AF}"/>
                </a:ext>
              </a:extLst>
            </p:cNvPr>
            <p:cNvSpPr>
              <a:spLocks/>
            </p:cNvSpPr>
            <p:nvPr/>
          </p:nvSpPr>
          <p:spPr bwMode="ltGray">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6">
              <a:extLst>
                <a:ext uri="{FF2B5EF4-FFF2-40B4-BE49-F238E27FC236}">
                  <a16:creationId xmlns:a16="http://schemas.microsoft.com/office/drawing/2014/main" id="{DABCB348-87AA-DF6A-F781-2F307E73E9A7}"/>
                </a:ext>
              </a:extLst>
            </p:cNvPr>
            <p:cNvSpPr>
              <a:spLocks/>
            </p:cNvSpPr>
            <p:nvPr/>
          </p:nvSpPr>
          <p:spPr bwMode="ltGray">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058E9BCD-4588-8828-A945-4E86A8403205}"/>
                </a:ext>
              </a:extLst>
            </p:cNvPr>
            <p:cNvSpPr>
              <a:spLocks/>
            </p:cNvSpPr>
            <p:nvPr/>
          </p:nvSpPr>
          <p:spPr bwMode="ltGray">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32E7BBC3-F14D-6277-CCAD-C24F09347874}"/>
                </a:ext>
              </a:extLst>
            </p:cNvPr>
            <p:cNvSpPr>
              <a:spLocks/>
            </p:cNvSpPr>
            <p:nvPr/>
          </p:nvSpPr>
          <p:spPr bwMode="ltGray">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E728AF19-90EE-8328-E263-739F09EC6B16}"/>
                </a:ext>
              </a:extLst>
            </p:cNvPr>
            <p:cNvSpPr>
              <a:spLocks/>
            </p:cNvSpPr>
            <p:nvPr/>
          </p:nvSpPr>
          <p:spPr bwMode="ltGray">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Shape 15">
              <a:extLst>
                <a:ext uri="{FF2B5EF4-FFF2-40B4-BE49-F238E27FC236}">
                  <a16:creationId xmlns:a16="http://schemas.microsoft.com/office/drawing/2014/main" id="{0B0B7CDD-D1BD-1582-95F5-65C8B3319C51}"/>
                </a:ext>
              </a:extLst>
            </p:cNvPr>
            <p:cNvSpPr>
              <a:spLocks/>
            </p:cNvSpPr>
            <p:nvPr/>
          </p:nvSpPr>
          <p:spPr bwMode="ltGray">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Shape 16">
              <a:extLst>
                <a:ext uri="{FF2B5EF4-FFF2-40B4-BE49-F238E27FC236}">
                  <a16:creationId xmlns:a16="http://schemas.microsoft.com/office/drawing/2014/main" id="{0EE57DDC-DED5-4EE5-F88C-943973FE8825}"/>
                </a:ext>
              </a:extLst>
            </p:cNvPr>
            <p:cNvSpPr>
              <a:spLocks/>
            </p:cNvSpPr>
            <p:nvPr/>
          </p:nvSpPr>
          <p:spPr bwMode="ltGray">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8" name="Freeform 15">
              <a:extLst>
                <a:ext uri="{FF2B5EF4-FFF2-40B4-BE49-F238E27FC236}">
                  <a16:creationId xmlns:a16="http://schemas.microsoft.com/office/drawing/2014/main" id="{B5C712EE-74F0-76A8-8912-D52C2DA9D1EF}"/>
                </a:ext>
              </a:extLst>
            </p:cNvPr>
            <p:cNvSpPr>
              <a:spLocks/>
            </p:cNvSpPr>
            <p:nvPr/>
          </p:nvSpPr>
          <p:spPr bwMode="ltGray">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6">
              <a:extLst>
                <a:ext uri="{FF2B5EF4-FFF2-40B4-BE49-F238E27FC236}">
                  <a16:creationId xmlns:a16="http://schemas.microsoft.com/office/drawing/2014/main" id="{A419EDC7-215C-BA21-4821-D162E198B7D6}"/>
                </a:ext>
              </a:extLst>
            </p:cNvPr>
            <p:cNvSpPr>
              <a:spLocks/>
            </p:cNvSpPr>
            <p:nvPr/>
          </p:nvSpPr>
          <p:spPr bwMode="ltGray">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
              <a:extLst>
                <a:ext uri="{FF2B5EF4-FFF2-40B4-BE49-F238E27FC236}">
                  <a16:creationId xmlns:a16="http://schemas.microsoft.com/office/drawing/2014/main" id="{E2108FCF-4C74-27F8-0639-D7799E5D7DDE}"/>
                </a:ext>
              </a:extLst>
            </p:cNvPr>
            <p:cNvSpPr>
              <a:spLocks/>
            </p:cNvSpPr>
            <p:nvPr/>
          </p:nvSpPr>
          <p:spPr bwMode="ltGray">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Shape 20">
              <a:extLst>
                <a:ext uri="{FF2B5EF4-FFF2-40B4-BE49-F238E27FC236}">
                  <a16:creationId xmlns:a16="http://schemas.microsoft.com/office/drawing/2014/main" id="{5ACAFCF3-1E52-1093-0307-86425C4873E8}"/>
                </a:ext>
              </a:extLst>
            </p:cNvPr>
            <p:cNvSpPr>
              <a:spLocks/>
            </p:cNvSpPr>
            <p:nvPr/>
          </p:nvSpPr>
          <p:spPr bwMode="ltGray">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22">
              <a:extLst>
                <a:ext uri="{FF2B5EF4-FFF2-40B4-BE49-F238E27FC236}">
                  <a16:creationId xmlns:a16="http://schemas.microsoft.com/office/drawing/2014/main" id="{CC03080C-DBA0-57C4-6F13-104B7E6014F9}"/>
                </a:ext>
              </a:extLst>
            </p:cNvPr>
            <p:cNvSpPr>
              <a:spLocks/>
            </p:cNvSpPr>
            <p:nvPr/>
          </p:nvSpPr>
          <p:spPr bwMode="ltGray">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5">
              <a:extLst>
                <a:ext uri="{FF2B5EF4-FFF2-40B4-BE49-F238E27FC236}">
                  <a16:creationId xmlns:a16="http://schemas.microsoft.com/office/drawing/2014/main" id="{FAE87726-C79E-DAD3-76FD-2F2F60BC7CCD}"/>
                </a:ext>
              </a:extLst>
            </p:cNvPr>
            <p:cNvSpPr>
              <a:spLocks/>
            </p:cNvSpPr>
            <p:nvPr/>
          </p:nvSpPr>
          <p:spPr bwMode="ltGray">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6">
              <a:extLst>
                <a:ext uri="{FF2B5EF4-FFF2-40B4-BE49-F238E27FC236}">
                  <a16:creationId xmlns:a16="http://schemas.microsoft.com/office/drawing/2014/main" id="{B9CFDB37-3EDD-5023-1198-354C5F793FC8}"/>
                </a:ext>
              </a:extLst>
            </p:cNvPr>
            <p:cNvSpPr>
              <a:spLocks/>
            </p:cNvSpPr>
            <p:nvPr/>
          </p:nvSpPr>
          <p:spPr bwMode="ltGray">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7">
              <a:extLst>
                <a:ext uri="{FF2B5EF4-FFF2-40B4-BE49-F238E27FC236}">
                  <a16:creationId xmlns:a16="http://schemas.microsoft.com/office/drawing/2014/main" id="{A1F3CF1D-DFFD-7C63-73E8-4BFA94109791}"/>
                </a:ext>
              </a:extLst>
            </p:cNvPr>
            <p:cNvSpPr>
              <a:spLocks/>
            </p:cNvSpPr>
            <p:nvPr/>
          </p:nvSpPr>
          <p:spPr bwMode="ltGray">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9">
              <a:extLst>
                <a:ext uri="{FF2B5EF4-FFF2-40B4-BE49-F238E27FC236}">
                  <a16:creationId xmlns:a16="http://schemas.microsoft.com/office/drawing/2014/main" id="{0BE5861B-1B20-FD8F-5B05-88A65350C3FC}"/>
                </a:ext>
              </a:extLst>
            </p:cNvPr>
            <p:cNvSpPr>
              <a:spLocks/>
            </p:cNvSpPr>
            <p:nvPr/>
          </p:nvSpPr>
          <p:spPr bwMode="ltGray">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Shape 26">
              <a:extLst>
                <a:ext uri="{FF2B5EF4-FFF2-40B4-BE49-F238E27FC236}">
                  <a16:creationId xmlns:a16="http://schemas.microsoft.com/office/drawing/2014/main" id="{D7F14CCE-E106-D19B-11D1-4F7A14895405}"/>
                </a:ext>
              </a:extLst>
            </p:cNvPr>
            <p:cNvSpPr>
              <a:spLocks/>
            </p:cNvSpPr>
            <p:nvPr/>
          </p:nvSpPr>
          <p:spPr bwMode="ltGray">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8" name="Freeform 36">
              <a:extLst>
                <a:ext uri="{FF2B5EF4-FFF2-40B4-BE49-F238E27FC236}">
                  <a16:creationId xmlns:a16="http://schemas.microsoft.com/office/drawing/2014/main" id="{A8F02F2D-563B-913C-804A-B485E3099633}"/>
                </a:ext>
              </a:extLst>
            </p:cNvPr>
            <p:cNvSpPr>
              <a:spLocks/>
            </p:cNvSpPr>
            <p:nvPr/>
          </p:nvSpPr>
          <p:spPr bwMode="ltGray">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7">
              <a:extLst>
                <a:ext uri="{FF2B5EF4-FFF2-40B4-BE49-F238E27FC236}">
                  <a16:creationId xmlns:a16="http://schemas.microsoft.com/office/drawing/2014/main" id="{F1880DEC-7D68-A9C3-4631-6C7DE7E6B498}"/>
                </a:ext>
              </a:extLst>
            </p:cNvPr>
            <p:cNvSpPr>
              <a:spLocks/>
            </p:cNvSpPr>
            <p:nvPr/>
          </p:nvSpPr>
          <p:spPr bwMode="ltGray">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8">
              <a:extLst>
                <a:ext uri="{FF2B5EF4-FFF2-40B4-BE49-F238E27FC236}">
                  <a16:creationId xmlns:a16="http://schemas.microsoft.com/office/drawing/2014/main" id="{1108FBC6-C922-E218-57C6-5D00C7B25057}"/>
                </a:ext>
              </a:extLst>
            </p:cNvPr>
            <p:cNvSpPr>
              <a:spLocks/>
            </p:cNvSpPr>
            <p:nvPr/>
          </p:nvSpPr>
          <p:spPr bwMode="ltGray">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Shape 30">
              <a:extLst>
                <a:ext uri="{FF2B5EF4-FFF2-40B4-BE49-F238E27FC236}">
                  <a16:creationId xmlns:a16="http://schemas.microsoft.com/office/drawing/2014/main" id="{84BD06DF-C072-0B33-5685-31AF73DD2232}"/>
                </a:ext>
              </a:extLst>
            </p:cNvPr>
            <p:cNvSpPr>
              <a:spLocks/>
            </p:cNvSpPr>
            <p:nvPr/>
          </p:nvSpPr>
          <p:spPr bwMode="ltGray">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2" name="Freeform: Shape 31">
              <a:extLst>
                <a:ext uri="{FF2B5EF4-FFF2-40B4-BE49-F238E27FC236}">
                  <a16:creationId xmlns:a16="http://schemas.microsoft.com/office/drawing/2014/main" id="{6098F057-2DE9-D7F7-C543-10D69960F728}"/>
                </a:ext>
              </a:extLst>
            </p:cNvPr>
            <p:cNvSpPr>
              <a:spLocks/>
            </p:cNvSpPr>
            <p:nvPr/>
          </p:nvSpPr>
          <p:spPr bwMode="ltGray">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3" name="Freeform 44">
              <a:extLst>
                <a:ext uri="{FF2B5EF4-FFF2-40B4-BE49-F238E27FC236}">
                  <a16:creationId xmlns:a16="http://schemas.microsoft.com/office/drawing/2014/main" id="{22243FA7-4941-4567-168F-6032C9400285}"/>
                </a:ext>
              </a:extLst>
            </p:cNvPr>
            <p:cNvSpPr>
              <a:spLocks/>
            </p:cNvSpPr>
            <p:nvPr/>
          </p:nvSpPr>
          <p:spPr bwMode="ltGray">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5">
              <a:extLst>
                <a:ext uri="{FF2B5EF4-FFF2-40B4-BE49-F238E27FC236}">
                  <a16:creationId xmlns:a16="http://schemas.microsoft.com/office/drawing/2014/main" id="{824061A3-A719-A441-669E-A2E108ABCA52}"/>
                </a:ext>
              </a:extLst>
            </p:cNvPr>
            <p:cNvSpPr>
              <a:spLocks/>
            </p:cNvSpPr>
            <p:nvPr/>
          </p:nvSpPr>
          <p:spPr bwMode="ltGray">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6">
              <a:extLst>
                <a:ext uri="{FF2B5EF4-FFF2-40B4-BE49-F238E27FC236}">
                  <a16:creationId xmlns:a16="http://schemas.microsoft.com/office/drawing/2014/main" id="{07521B81-D6C7-572F-ABDF-B48ED793FFFE}"/>
                </a:ext>
              </a:extLst>
            </p:cNvPr>
            <p:cNvSpPr>
              <a:spLocks/>
            </p:cNvSpPr>
            <p:nvPr/>
          </p:nvSpPr>
          <p:spPr bwMode="ltGray">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7">
              <a:extLst>
                <a:ext uri="{FF2B5EF4-FFF2-40B4-BE49-F238E27FC236}">
                  <a16:creationId xmlns:a16="http://schemas.microsoft.com/office/drawing/2014/main" id="{51DDA017-35BF-F6D1-B909-9586B3639F71}"/>
                </a:ext>
              </a:extLst>
            </p:cNvPr>
            <p:cNvSpPr>
              <a:spLocks/>
            </p:cNvSpPr>
            <p:nvPr/>
          </p:nvSpPr>
          <p:spPr bwMode="ltGray">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Shape 36">
              <a:extLst>
                <a:ext uri="{FF2B5EF4-FFF2-40B4-BE49-F238E27FC236}">
                  <a16:creationId xmlns:a16="http://schemas.microsoft.com/office/drawing/2014/main" id="{C9400801-2683-A4DB-EFA8-21B2826B7C7B}"/>
                </a:ext>
              </a:extLst>
            </p:cNvPr>
            <p:cNvSpPr>
              <a:spLocks/>
            </p:cNvSpPr>
            <p:nvPr/>
          </p:nvSpPr>
          <p:spPr bwMode="ltGray">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8" name="Freeform 49">
              <a:extLst>
                <a:ext uri="{FF2B5EF4-FFF2-40B4-BE49-F238E27FC236}">
                  <a16:creationId xmlns:a16="http://schemas.microsoft.com/office/drawing/2014/main" id="{AB5D3AA2-657C-852C-4A8F-99E9D435D163}"/>
                </a:ext>
              </a:extLst>
            </p:cNvPr>
            <p:cNvSpPr>
              <a:spLocks/>
            </p:cNvSpPr>
            <p:nvPr/>
          </p:nvSpPr>
          <p:spPr bwMode="ltGray">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Shape 38">
              <a:extLst>
                <a:ext uri="{FF2B5EF4-FFF2-40B4-BE49-F238E27FC236}">
                  <a16:creationId xmlns:a16="http://schemas.microsoft.com/office/drawing/2014/main" id="{01F3F0FA-2DC8-63A2-5B82-2835781EB1B4}"/>
                </a:ext>
              </a:extLst>
            </p:cNvPr>
            <p:cNvSpPr>
              <a:spLocks/>
            </p:cNvSpPr>
            <p:nvPr/>
          </p:nvSpPr>
          <p:spPr bwMode="ltGray">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58">
              <a:extLst>
                <a:ext uri="{FF2B5EF4-FFF2-40B4-BE49-F238E27FC236}">
                  <a16:creationId xmlns:a16="http://schemas.microsoft.com/office/drawing/2014/main" id="{E3C3D9DC-5040-5446-53CF-3AC3A5B6A573}"/>
                </a:ext>
              </a:extLst>
            </p:cNvPr>
            <p:cNvSpPr>
              <a:spLocks/>
            </p:cNvSpPr>
            <p:nvPr/>
          </p:nvSpPr>
          <p:spPr bwMode="ltGray">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1">
              <a:extLst>
                <a:ext uri="{FF2B5EF4-FFF2-40B4-BE49-F238E27FC236}">
                  <a16:creationId xmlns:a16="http://schemas.microsoft.com/office/drawing/2014/main" id="{14690D8F-C57A-A8FA-FCCE-5107FDFFD5EB}"/>
                </a:ext>
              </a:extLst>
            </p:cNvPr>
            <p:cNvSpPr>
              <a:spLocks/>
            </p:cNvSpPr>
            <p:nvPr/>
          </p:nvSpPr>
          <p:spPr bwMode="ltGray">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2">
              <a:extLst>
                <a:ext uri="{FF2B5EF4-FFF2-40B4-BE49-F238E27FC236}">
                  <a16:creationId xmlns:a16="http://schemas.microsoft.com/office/drawing/2014/main" id="{1AE7CFF4-516E-CEAD-151B-D3E26F863E3B}"/>
                </a:ext>
              </a:extLst>
            </p:cNvPr>
            <p:cNvSpPr>
              <a:spLocks/>
            </p:cNvSpPr>
            <p:nvPr/>
          </p:nvSpPr>
          <p:spPr bwMode="ltGray">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3">
              <a:extLst>
                <a:ext uri="{FF2B5EF4-FFF2-40B4-BE49-F238E27FC236}">
                  <a16:creationId xmlns:a16="http://schemas.microsoft.com/office/drawing/2014/main" id="{6904504F-D8AD-BB0E-E8BD-544EAB79E023}"/>
                </a:ext>
              </a:extLst>
            </p:cNvPr>
            <p:cNvSpPr>
              <a:spLocks/>
            </p:cNvSpPr>
            <p:nvPr/>
          </p:nvSpPr>
          <p:spPr bwMode="ltGray">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Shape 43">
              <a:extLst>
                <a:ext uri="{FF2B5EF4-FFF2-40B4-BE49-F238E27FC236}">
                  <a16:creationId xmlns:a16="http://schemas.microsoft.com/office/drawing/2014/main" id="{6A2691E1-2D3F-F2B3-F075-848AF4CCE241}"/>
                </a:ext>
              </a:extLst>
            </p:cNvPr>
            <p:cNvSpPr>
              <a:spLocks/>
            </p:cNvSpPr>
            <p:nvPr/>
          </p:nvSpPr>
          <p:spPr bwMode="ltGray">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5" name="Freeform 65">
              <a:extLst>
                <a:ext uri="{FF2B5EF4-FFF2-40B4-BE49-F238E27FC236}">
                  <a16:creationId xmlns:a16="http://schemas.microsoft.com/office/drawing/2014/main" id="{617A7CFD-CC12-D585-D8A1-A334238198C1}"/>
                </a:ext>
              </a:extLst>
            </p:cNvPr>
            <p:cNvSpPr>
              <a:spLocks/>
            </p:cNvSpPr>
            <p:nvPr/>
          </p:nvSpPr>
          <p:spPr bwMode="ltGray">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Shape 45">
              <a:extLst>
                <a:ext uri="{FF2B5EF4-FFF2-40B4-BE49-F238E27FC236}">
                  <a16:creationId xmlns:a16="http://schemas.microsoft.com/office/drawing/2014/main" id="{76AFAA03-EEE2-F6A8-5BD9-E332F576CBF1}"/>
                </a:ext>
              </a:extLst>
            </p:cNvPr>
            <p:cNvSpPr>
              <a:spLocks/>
            </p:cNvSpPr>
            <p:nvPr/>
          </p:nvSpPr>
          <p:spPr bwMode="ltGray">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7" name="Freeform 67">
              <a:extLst>
                <a:ext uri="{FF2B5EF4-FFF2-40B4-BE49-F238E27FC236}">
                  <a16:creationId xmlns:a16="http://schemas.microsoft.com/office/drawing/2014/main" id="{13C56906-CB98-3E40-9B41-1D10F35B4872}"/>
                </a:ext>
              </a:extLst>
            </p:cNvPr>
            <p:cNvSpPr>
              <a:spLocks/>
            </p:cNvSpPr>
            <p:nvPr/>
          </p:nvSpPr>
          <p:spPr bwMode="ltGray">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Shape 47">
              <a:extLst>
                <a:ext uri="{FF2B5EF4-FFF2-40B4-BE49-F238E27FC236}">
                  <a16:creationId xmlns:a16="http://schemas.microsoft.com/office/drawing/2014/main" id="{90F7AA1D-C64C-CBA1-7628-31134297F9BE}"/>
                </a:ext>
              </a:extLst>
            </p:cNvPr>
            <p:cNvSpPr>
              <a:spLocks/>
            </p:cNvSpPr>
            <p:nvPr/>
          </p:nvSpPr>
          <p:spPr bwMode="ltGray">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9" name="Freeform 70">
              <a:extLst>
                <a:ext uri="{FF2B5EF4-FFF2-40B4-BE49-F238E27FC236}">
                  <a16:creationId xmlns:a16="http://schemas.microsoft.com/office/drawing/2014/main" id="{20BAD8FA-019E-E62B-3B8B-F12D7969CBFB}"/>
                </a:ext>
              </a:extLst>
            </p:cNvPr>
            <p:cNvSpPr>
              <a:spLocks/>
            </p:cNvSpPr>
            <p:nvPr/>
          </p:nvSpPr>
          <p:spPr bwMode="ltGray">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71">
              <a:extLst>
                <a:ext uri="{FF2B5EF4-FFF2-40B4-BE49-F238E27FC236}">
                  <a16:creationId xmlns:a16="http://schemas.microsoft.com/office/drawing/2014/main" id="{F640350F-10A5-A988-26FC-FEC52C6F778F}"/>
                </a:ext>
              </a:extLst>
            </p:cNvPr>
            <p:cNvSpPr>
              <a:spLocks/>
            </p:cNvSpPr>
            <p:nvPr/>
          </p:nvSpPr>
          <p:spPr bwMode="ltGray">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53" name="Blue box">
            <a:extLst>
              <a:ext uri="{FF2B5EF4-FFF2-40B4-BE49-F238E27FC236}">
                <a16:creationId xmlns:a16="http://schemas.microsoft.com/office/drawing/2014/main" id="{E0C22EA6-ECC6-8CD6-E1B5-290889221AE8}"/>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54" name="Dynamic legal" descr="{&quot;templafy&quot;:{&quot;id&quot;:&quot;078456be-5c94-49e7-b7cd-26ee62ee3af8&quot;}}">
            <a:extLst>
              <a:ext uri="{FF2B5EF4-FFF2-40B4-BE49-F238E27FC236}">
                <a16:creationId xmlns:a16="http://schemas.microsoft.com/office/drawing/2014/main" id="{C5046A5F-2BE6-A4FA-DCE7-FF3617100FC0}"/>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55" name="Dynmic Internal use only" descr="{&quot;templafy&quot;:{&quot;id&quot;:&quot;34938c07-8554-416f-aa26-296bc9a950b5&quot;}}" title="Form.Cigna_Confidentiality.Cigna_healthcareConfidentiality">
            <a:extLst>
              <a:ext uri="{FF2B5EF4-FFF2-40B4-BE49-F238E27FC236}">
                <a16:creationId xmlns:a16="http://schemas.microsoft.com/office/drawing/2014/main" id="{395736B2-5DCB-5D8C-730E-3CD70017B490}"/>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black">
          <a:xfrm>
            <a:off x="360000" y="719999"/>
            <a:ext cx="5648400" cy="5182325"/>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black">
          <a:xfrm>
            <a:off x="9887592" y="6318000"/>
            <a:ext cx="1585607" cy="180000"/>
          </a:xfrm>
          <a:prstGeom prst="rect">
            <a:avLst/>
          </a:prstGeom>
        </p:spPr>
        <p:txBody>
          <a:bodyPr/>
          <a:lstStyle>
            <a:lvl1pPr>
              <a:defRPr>
                <a:solidFill>
                  <a:schemeClr val="tx1"/>
                </a:solidFill>
              </a:defRPr>
            </a:lvl1pPr>
          </a:lstStyle>
          <a:p>
            <a:pPr algn="r"/>
            <a:fld id="{E1F59B46-256B-4E1C-B4A8-58EE7F035965}" type="datetime4">
              <a:rPr lang="en-US" smtClean="0"/>
              <a:t>April 6,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black"/>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727140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guide id="2" orient="horz" pos="3718"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1DBDD132-B647-6D79-9EC5-7F5FE328FB60}"/>
              </a:ext>
            </a:extLst>
          </p:cNvPr>
          <p:cNvGrpSpPr/>
          <p:nvPr userDrawn="1"/>
        </p:nvGrpSpPr>
        <p:grpSpPr bwMode="ltGray">
          <a:xfrm>
            <a:off x="8073457" y="0"/>
            <a:ext cx="4118544" cy="6858000"/>
            <a:chOff x="8073457" y="0"/>
            <a:chExt cx="4118544" cy="6858000"/>
          </a:xfrm>
          <a:solidFill>
            <a:srgbClr val="03CC54"/>
          </a:solidFill>
        </p:grpSpPr>
        <p:sp>
          <p:nvSpPr>
            <p:cNvPr id="8" name="Freeform: Shape 7">
              <a:extLst>
                <a:ext uri="{FF2B5EF4-FFF2-40B4-BE49-F238E27FC236}">
                  <a16:creationId xmlns:a16="http://schemas.microsoft.com/office/drawing/2014/main" id="{11F76FB4-2F92-38FF-983E-ADB670D3E9E6}"/>
                </a:ext>
              </a:extLst>
            </p:cNvPr>
            <p:cNvSpPr>
              <a:spLocks/>
            </p:cNvSpPr>
            <p:nvPr/>
          </p:nvSpPr>
          <p:spPr bwMode="ltGray">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1" name="Freeform 6">
              <a:extLst>
                <a:ext uri="{FF2B5EF4-FFF2-40B4-BE49-F238E27FC236}">
                  <a16:creationId xmlns:a16="http://schemas.microsoft.com/office/drawing/2014/main" id="{A786ADA7-5CC0-B21E-69C7-D33546AE56D6}"/>
                </a:ext>
              </a:extLst>
            </p:cNvPr>
            <p:cNvSpPr>
              <a:spLocks/>
            </p:cNvSpPr>
            <p:nvPr/>
          </p:nvSpPr>
          <p:spPr bwMode="ltGray">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ECA4AE0E-9A29-E5FA-BC33-7FA6BB0EFB07}"/>
                </a:ext>
              </a:extLst>
            </p:cNvPr>
            <p:cNvSpPr>
              <a:spLocks/>
            </p:cNvSpPr>
            <p:nvPr/>
          </p:nvSpPr>
          <p:spPr bwMode="ltGray">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58ECFBD8-820D-D848-B5BB-3F6BEBE5DA59}"/>
                </a:ext>
              </a:extLst>
            </p:cNvPr>
            <p:cNvSpPr>
              <a:spLocks/>
            </p:cNvSpPr>
            <p:nvPr/>
          </p:nvSpPr>
          <p:spPr bwMode="ltGray">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AE4FCA06-14F4-2B0A-9B3D-96FB59A0130E}"/>
                </a:ext>
              </a:extLst>
            </p:cNvPr>
            <p:cNvSpPr>
              <a:spLocks/>
            </p:cNvSpPr>
            <p:nvPr/>
          </p:nvSpPr>
          <p:spPr bwMode="ltGray">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Shape 54">
              <a:extLst>
                <a:ext uri="{FF2B5EF4-FFF2-40B4-BE49-F238E27FC236}">
                  <a16:creationId xmlns:a16="http://schemas.microsoft.com/office/drawing/2014/main" id="{419AD768-9D3D-D53E-D817-33A966C711B4}"/>
                </a:ext>
              </a:extLst>
            </p:cNvPr>
            <p:cNvSpPr>
              <a:spLocks/>
            </p:cNvSpPr>
            <p:nvPr/>
          </p:nvSpPr>
          <p:spPr bwMode="ltGray">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Shape 55">
              <a:extLst>
                <a:ext uri="{FF2B5EF4-FFF2-40B4-BE49-F238E27FC236}">
                  <a16:creationId xmlns:a16="http://schemas.microsoft.com/office/drawing/2014/main" id="{B99AE949-6BF9-9B14-2518-7F23777704DB}"/>
                </a:ext>
              </a:extLst>
            </p:cNvPr>
            <p:cNvSpPr>
              <a:spLocks/>
            </p:cNvSpPr>
            <p:nvPr/>
          </p:nvSpPr>
          <p:spPr bwMode="ltGray">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5">
              <a:extLst>
                <a:ext uri="{FF2B5EF4-FFF2-40B4-BE49-F238E27FC236}">
                  <a16:creationId xmlns:a16="http://schemas.microsoft.com/office/drawing/2014/main" id="{F69568F5-5ECA-E758-4071-172C87286C23}"/>
                </a:ext>
              </a:extLst>
            </p:cNvPr>
            <p:cNvSpPr>
              <a:spLocks/>
            </p:cNvSpPr>
            <p:nvPr/>
          </p:nvSpPr>
          <p:spPr bwMode="ltGray">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9E23537D-C46A-1E96-23CB-55964C0F1485}"/>
                </a:ext>
              </a:extLst>
            </p:cNvPr>
            <p:cNvSpPr>
              <a:spLocks/>
            </p:cNvSpPr>
            <p:nvPr/>
          </p:nvSpPr>
          <p:spPr bwMode="ltGray">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B567FAA2-9CAE-06B7-5EB9-855346228C31}"/>
                </a:ext>
              </a:extLst>
            </p:cNvPr>
            <p:cNvSpPr>
              <a:spLocks/>
            </p:cNvSpPr>
            <p:nvPr/>
          </p:nvSpPr>
          <p:spPr bwMode="ltGray">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082DE6FF-93AE-764E-B4EF-D02B15EDC150}"/>
                </a:ext>
              </a:extLst>
            </p:cNvPr>
            <p:cNvSpPr>
              <a:spLocks/>
            </p:cNvSpPr>
            <p:nvPr/>
          </p:nvSpPr>
          <p:spPr bwMode="ltGray">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1" name="Freeform 22">
              <a:extLst>
                <a:ext uri="{FF2B5EF4-FFF2-40B4-BE49-F238E27FC236}">
                  <a16:creationId xmlns:a16="http://schemas.microsoft.com/office/drawing/2014/main" id="{2CF043F6-FDAE-601E-1FC2-1B95C5C69238}"/>
                </a:ext>
              </a:extLst>
            </p:cNvPr>
            <p:cNvSpPr>
              <a:spLocks/>
            </p:cNvSpPr>
            <p:nvPr/>
          </p:nvSpPr>
          <p:spPr bwMode="ltGray">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CDFC30C4-34CD-FC69-3218-12E0C0D0A564}"/>
                </a:ext>
              </a:extLst>
            </p:cNvPr>
            <p:cNvSpPr>
              <a:spLocks/>
            </p:cNvSpPr>
            <p:nvPr/>
          </p:nvSpPr>
          <p:spPr bwMode="ltGray">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47C4C5A9-EE9E-5CF2-8EAF-80DC6F99CFBD}"/>
                </a:ext>
              </a:extLst>
            </p:cNvPr>
            <p:cNvSpPr>
              <a:spLocks/>
            </p:cNvSpPr>
            <p:nvPr/>
          </p:nvSpPr>
          <p:spPr bwMode="ltGray">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E43AEBA1-48E2-1D88-CFB2-3C665158893F}"/>
                </a:ext>
              </a:extLst>
            </p:cNvPr>
            <p:cNvSpPr>
              <a:spLocks/>
            </p:cNvSpPr>
            <p:nvPr/>
          </p:nvSpPr>
          <p:spPr bwMode="ltGray">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1EA77AE8-77D8-17F3-13D3-11864DAA2EDD}"/>
                </a:ext>
              </a:extLst>
            </p:cNvPr>
            <p:cNvSpPr>
              <a:spLocks/>
            </p:cNvSpPr>
            <p:nvPr/>
          </p:nvSpPr>
          <p:spPr bwMode="ltGray">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Shape 65">
              <a:extLst>
                <a:ext uri="{FF2B5EF4-FFF2-40B4-BE49-F238E27FC236}">
                  <a16:creationId xmlns:a16="http://schemas.microsoft.com/office/drawing/2014/main" id="{0C4BF08B-D78C-03A8-D9F5-8E12FDB5404F}"/>
                </a:ext>
              </a:extLst>
            </p:cNvPr>
            <p:cNvSpPr>
              <a:spLocks/>
            </p:cNvSpPr>
            <p:nvPr/>
          </p:nvSpPr>
          <p:spPr bwMode="ltGray">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36">
              <a:extLst>
                <a:ext uri="{FF2B5EF4-FFF2-40B4-BE49-F238E27FC236}">
                  <a16:creationId xmlns:a16="http://schemas.microsoft.com/office/drawing/2014/main" id="{21D08F9B-AA55-6BAB-AB5E-4C7E80F771D1}"/>
                </a:ext>
              </a:extLst>
            </p:cNvPr>
            <p:cNvSpPr>
              <a:spLocks/>
            </p:cNvSpPr>
            <p:nvPr/>
          </p:nvSpPr>
          <p:spPr bwMode="ltGray">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8105444D-96EF-891E-25E9-B5E80D3DBB1C}"/>
                </a:ext>
              </a:extLst>
            </p:cNvPr>
            <p:cNvSpPr>
              <a:spLocks/>
            </p:cNvSpPr>
            <p:nvPr/>
          </p:nvSpPr>
          <p:spPr bwMode="ltGray">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
              <a:extLst>
                <a:ext uri="{FF2B5EF4-FFF2-40B4-BE49-F238E27FC236}">
                  <a16:creationId xmlns:a16="http://schemas.microsoft.com/office/drawing/2014/main" id="{08922EA0-BF54-1382-891A-8BB57C242376}"/>
                </a:ext>
              </a:extLst>
            </p:cNvPr>
            <p:cNvSpPr>
              <a:spLocks/>
            </p:cNvSpPr>
            <p:nvPr/>
          </p:nvSpPr>
          <p:spPr bwMode="ltGray">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71CD02F7-CE91-5B61-4D24-728AE36138CE}"/>
                </a:ext>
              </a:extLst>
            </p:cNvPr>
            <p:cNvSpPr>
              <a:spLocks/>
            </p:cNvSpPr>
            <p:nvPr/>
          </p:nvSpPr>
          <p:spPr bwMode="ltGray">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Shape 70">
              <a:extLst>
                <a:ext uri="{FF2B5EF4-FFF2-40B4-BE49-F238E27FC236}">
                  <a16:creationId xmlns:a16="http://schemas.microsoft.com/office/drawing/2014/main" id="{E349BB77-9DC6-1510-D1F5-E18CE50C76DE}"/>
                </a:ext>
              </a:extLst>
            </p:cNvPr>
            <p:cNvSpPr>
              <a:spLocks/>
            </p:cNvSpPr>
            <p:nvPr/>
          </p:nvSpPr>
          <p:spPr bwMode="ltGray">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44">
              <a:extLst>
                <a:ext uri="{FF2B5EF4-FFF2-40B4-BE49-F238E27FC236}">
                  <a16:creationId xmlns:a16="http://schemas.microsoft.com/office/drawing/2014/main" id="{8FAA97AC-5234-3FBC-0150-B0B7620036D1}"/>
                </a:ext>
              </a:extLst>
            </p:cNvPr>
            <p:cNvSpPr>
              <a:spLocks/>
            </p:cNvSpPr>
            <p:nvPr/>
          </p:nvSpPr>
          <p:spPr bwMode="ltGray">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5">
              <a:extLst>
                <a:ext uri="{FF2B5EF4-FFF2-40B4-BE49-F238E27FC236}">
                  <a16:creationId xmlns:a16="http://schemas.microsoft.com/office/drawing/2014/main" id="{02267A44-B685-EBA5-3C38-1E2A2D4F1C62}"/>
                </a:ext>
              </a:extLst>
            </p:cNvPr>
            <p:cNvSpPr>
              <a:spLocks/>
            </p:cNvSpPr>
            <p:nvPr/>
          </p:nvSpPr>
          <p:spPr bwMode="ltGray">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6">
              <a:extLst>
                <a:ext uri="{FF2B5EF4-FFF2-40B4-BE49-F238E27FC236}">
                  <a16:creationId xmlns:a16="http://schemas.microsoft.com/office/drawing/2014/main" id="{52B9517E-FD81-74B0-50C7-099465C105DD}"/>
                </a:ext>
              </a:extLst>
            </p:cNvPr>
            <p:cNvSpPr>
              <a:spLocks/>
            </p:cNvSpPr>
            <p:nvPr/>
          </p:nvSpPr>
          <p:spPr bwMode="ltGray">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7">
              <a:extLst>
                <a:ext uri="{FF2B5EF4-FFF2-40B4-BE49-F238E27FC236}">
                  <a16:creationId xmlns:a16="http://schemas.microsoft.com/office/drawing/2014/main" id="{6AD85C83-952C-2A47-7D86-0B36ACA6036B}"/>
                </a:ext>
              </a:extLst>
            </p:cNvPr>
            <p:cNvSpPr>
              <a:spLocks/>
            </p:cNvSpPr>
            <p:nvPr/>
          </p:nvSpPr>
          <p:spPr bwMode="ltGray">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Shape 75">
              <a:extLst>
                <a:ext uri="{FF2B5EF4-FFF2-40B4-BE49-F238E27FC236}">
                  <a16:creationId xmlns:a16="http://schemas.microsoft.com/office/drawing/2014/main" id="{AD959958-83AB-E52C-CAD7-9889E6D39B66}"/>
                </a:ext>
              </a:extLst>
            </p:cNvPr>
            <p:cNvSpPr>
              <a:spLocks/>
            </p:cNvSpPr>
            <p:nvPr/>
          </p:nvSpPr>
          <p:spPr bwMode="ltGray">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49">
              <a:extLst>
                <a:ext uri="{FF2B5EF4-FFF2-40B4-BE49-F238E27FC236}">
                  <a16:creationId xmlns:a16="http://schemas.microsoft.com/office/drawing/2014/main" id="{3C7C372C-D3C8-B535-4E52-E83E7E0938B5}"/>
                </a:ext>
              </a:extLst>
            </p:cNvPr>
            <p:cNvSpPr>
              <a:spLocks/>
            </p:cNvSpPr>
            <p:nvPr/>
          </p:nvSpPr>
          <p:spPr bwMode="ltGray">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06DF94C-8ACF-1597-C380-AE5C5A57D9CE}"/>
                </a:ext>
              </a:extLst>
            </p:cNvPr>
            <p:cNvSpPr>
              <a:spLocks/>
            </p:cNvSpPr>
            <p:nvPr/>
          </p:nvSpPr>
          <p:spPr bwMode="ltGray">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58">
              <a:extLst>
                <a:ext uri="{FF2B5EF4-FFF2-40B4-BE49-F238E27FC236}">
                  <a16:creationId xmlns:a16="http://schemas.microsoft.com/office/drawing/2014/main" id="{023706BA-4DA3-8793-D545-87417C42825A}"/>
                </a:ext>
              </a:extLst>
            </p:cNvPr>
            <p:cNvSpPr>
              <a:spLocks/>
            </p:cNvSpPr>
            <p:nvPr/>
          </p:nvSpPr>
          <p:spPr bwMode="ltGray">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1">
              <a:extLst>
                <a:ext uri="{FF2B5EF4-FFF2-40B4-BE49-F238E27FC236}">
                  <a16:creationId xmlns:a16="http://schemas.microsoft.com/office/drawing/2014/main" id="{2201F48B-FA87-23E0-1F9C-931335E1F1F5}"/>
                </a:ext>
              </a:extLst>
            </p:cNvPr>
            <p:cNvSpPr>
              <a:spLocks/>
            </p:cNvSpPr>
            <p:nvPr/>
          </p:nvSpPr>
          <p:spPr bwMode="ltGray">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2">
              <a:extLst>
                <a:ext uri="{FF2B5EF4-FFF2-40B4-BE49-F238E27FC236}">
                  <a16:creationId xmlns:a16="http://schemas.microsoft.com/office/drawing/2014/main" id="{7A8A9104-1F54-1ED4-18E9-488BDB9CE5F7}"/>
                </a:ext>
              </a:extLst>
            </p:cNvPr>
            <p:cNvSpPr>
              <a:spLocks/>
            </p:cNvSpPr>
            <p:nvPr/>
          </p:nvSpPr>
          <p:spPr bwMode="ltGray">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3">
              <a:extLst>
                <a:ext uri="{FF2B5EF4-FFF2-40B4-BE49-F238E27FC236}">
                  <a16:creationId xmlns:a16="http://schemas.microsoft.com/office/drawing/2014/main" id="{4983A667-EEDB-9A27-192B-91A1390EC9F5}"/>
                </a:ext>
              </a:extLst>
            </p:cNvPr>
            <p:cNvSpPr>
              <a:spLocks/>
            </p:cNvSpPr>
            <p:nvPr/>
          </p:nvSpPr>
          <p:spPr bwMode="ltGray">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9A94C4DD-50FB-F47E-BB39-401510F17418}"/>
                </a:ext>
              </a:extLst>
            </p:cNvPr>
            <p:cNvSpPr>
              <a:spLocks/>
            </p:cNvSpPr>
            <p:nvPr/>
          </p:nvSpPr>
          <p:spPr bwMode="ltGray">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65">
              <a:extLst>
                <a:ext uri="{FF2B5EF4-FFF2-40B4-BE49-F238E27FC236}">
                  <a16:creationId xmlns:a16="http://schemas.microsoft.com/office/drawing/2014/main" id="{D3519D9C-C859-C616-F95B-874DCC46DC86}"/>
                </a:ext>
              </a:extLst>
            </p:cNvPr>
            <p:cNvSpPr>
              <a:spLocks/>
            </p:cNvSpPr>
            <p:nvPr/>
          </p:nvSpPr>
          <p:spPr bwMode="ltGray">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2490AD32-0036-4B6A-3376-3106BCA18E78}"/>
                </a:ext>
              </a:extLst>
            </p:cNvPr>
            <p:cNvSpPr>
              <a:spLocks/>
            </p:cNvSpPr>
            <p:nvPr/>
          </p:nvSpPr>
          <p:spPr bwMode="ltGray">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67">
              <a:extLst>
                <a:ext uri="{FF2B5EF4-FFF2-40B4-BE49-F238E27FC236}">
                  <a16:creationId xmlns:a16="http://schemas.microsoft.com/office/drawing/2014/main" id="{2F4491DF-CDE2-30AA-A12E-22E24C23CB54}"/>
                </a:ext>
              </a:extLst>
            </p:cNvPr>
            <p:cNvSpPr>
              <a:spLocks/>
            </p:cNvSpPr>
            <p:nvPr/>
          </p:nvSpPr>
          <p:spPr bwMode="ltGray">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B2471DD7-1744-C21A-0FCE-237F3C7E6755}"/>
                </a:ext>
              </a:extLst>
            </p:cNvPr>
            <p:cNvSpPr>
              <a:spLocks/>
            </p:cNvSpPr>
            <p:nvPr/>
          </p:nvSpPr>
          <p:spPr bwMode="ltGray">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70">
              <a:extLst>
                <a:ext uri="{FF2B5EF4-FFF2-40B4-BE49-F238E27FC236}">
                  <a16:creationId xmlns:a16="http://schemas.microsoft.com/office/drawing/2014/main" id="{3F63CFA2-B578-D3F9-5EC6-A8EE5165A761}"/>
                </a:ext>
              </a:extLst>
            </p:cNvPr>
            <p:cNvSpPr>
              <a:spLocks/>
            </p:cNvSpPr>
            <p:nvPr/>
          </p:nvSpPr>
          <p:spPr bwMode="ltGray">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1">
              <a:extLst>
                <a:ext uri="{FF2B5EF4-FFF2-40B4-BE49-F238E27FC236}">
                  <a16:creationId xmlns:a16="http://schemas.microsoft.com/office/drawing/2014/main" id="{FEC2E90F-8A6A-935D-AEF9-D3B05C605C5A}"/>
                </a:ext>
              </a:extLst>
            </p:cNvPr>
            <p:cNvSpPr>
              <a:spLocks/>
            </p:cNvSpPr>
            <p:nvPr/>
          </p:nvSpPr>
          <p:spPr bwMode="ltGray">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4" name="Blue box">
            <a:extLst>
              <a:ext uri="{FF2B5EF4-FFF2-40B4-BE49-F238E27FC236}">
                <a16:creationId xmlns:a16="http://schemas.microsoft.com/office/drawing/2014/main" id="{F1009C33-891E-5E43-76DD-5D1093A64BCF}"/>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5" name="Dynamic legal" descr="{&quot;templafy&quot;:{&quot;id&quot;:&quot;72b584c4-2633-4086-bc23-081270537847&quot;}}">
            <a:extLst>
              <a:ext uri="{FF2B5EF4-FFF2-40B4-BE49-F238E27FC236}">
                <a16:creationId xmlns:a16="http://schemas.microsoft.com/office/drawing/2014/main" id="{9CD3E1FE-53DF-EC8E-4811-69A888E13524}"/>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f5be2d52-704c-4e3f-9048-b0c1e7aaa618&quot;}}" title="Form.Cigna_Confidentiality.Cigna_healthcareConfidentiality">
            <a:extLst>
              <a:ext uri="{FF2B5EF4-FFF2-40B4-BE49-F238E27FC236}">
                <a16:creationId xmlns:a16="http://schemas.microsoft.com/office/drawing/2014/main" id="{7F4C7065-D749-EE42-8AD3-3931D4F34740}"/>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black">
          <a:xfrm>
            <a:off x="360000" y="719999"/>
            <a:ext cx="5647100" cy="5182325"/>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black">
          <a:xfrm>
            <a:off x="9887592" y="6318000"/>
            <a:ext cx="1585607" cy="180000"/>
          </a:xfrm>
          <a:prstGeom prst="rect">
            <a:avLst/>
          </a:prstGeom>
        </p:spPr>
        <p:txBody>
          <a:bodyPr/>
          <a:lstStyle>
            <a:lvl1pPr>
              <a:defRPr>
                <a:solidFill>
                  <a:schemeClr val="tx1"/>
                </a:solidFill>
              </a:defRPr>
            </a:lvl1pPr>
          </a:lstStyle>
          <a:p>
            <a:pPr algn="r"/>
            <a:fld id="{5CA9F083-DFCB-4E7B-9CF6-6FA879827507}" type="datetime4">
              <a:rPr lang="en-US" smtClean="0"/>
              <a:t>April 6,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black"/>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800821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guide id="2" orient="horz" pos="3718"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16" name="Picture Placeholder 15">
            <a:extLst>
              <a:ext uri="{FF2B5EF4-FFF2-40B4-BE49-F238E27FC236}">
                <a16:creationId xmlns:a16="http://schemas.microsoft.com/office/drawing/2014/main" id="{ED4EC965-6865-A3F8-25A9-943E5B1DF779}"/>
              </a:ext>
            </a:extLst>
          </p:cNvPr>
          <p:cNvSpPr>
            <a:spLocks noGrp="1"/>
          </p:cNvSpPr>
          <p:nvPr>
            <p:ph type="pic" sz="quarter" idx="10" hasCustomPrompt="1"/>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Select placeholder then choose the</a:t>
            </a:r>
            <a:br>
              <a:rPr lang="en-US" dirty="0"/>
            </a:br>
            <a:r>
              <a:rPr lang="en-US" dirty="0"/>
              <a:t>desired photo from Templafy “Photos” </a:t>
            </a:r>
            <a:endParaRPr lang="en-US"/>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58775" y="5738400"/>
            <a:ext cx="1396799" cy="758676"/>
          </a:xfrm>
          <a:prstGeom prst="rect">
            <a:avLst/>
          </a:prstGeom>
        </p:spPr>
      </p:pic>
      <p:sp>
        <p:nvSpPr>
          <p:cNvPr id="13" name="Blue box">
            <a:extLst>
              <a:ext uri="{FF2B5EF4-FFF2-40B4-BE49-F238E27FC236}">
                <a16:creationId xmlns:a16="http://schemas.microsoft.com/office/drawing/2014/main" id="{945B2305-6FF3-0DD2-219E-CDEB2BA315AD}"/>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4" name="Dynamic legal" descr="{&quot;templafy&quot;:{&quot;id&quot;:&quot;889ff163-c199-4d0b-97cc-2daa8f57cf4d&quot;}}">
            <a:extLst>
              <a:ext uri="{FF2B5EF4-FFF2-40B4-BE49-F238E27FC236}">
                <a16:creationId xmlns:a16="http://schemas.microsoft.com/office/drawing/2014/main" id="{753935E8-5E8A-35A1-EB05-27E5E719D09D}"/>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50f054c5-aa83-4686-8e37-d02aeff7f51c&quot;}}" title="Form.Cigna_Confidentiality.Cigna_healthcareConfidentiality">
            <a:extLst>
              <a:ext uri="{FF2B5EF4-FFF2-40B4-BE49-F238E27FC236}">
                <a16:creationId xmlns:a16="http://schemas.microsoft.com/office/drawing/2014/main" id="{3125E99A-136D-62EB-0439-83B48AABA717}"/>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1" name="Title 1">
            <a:extLst>
              <a:ext uri="{FF2B5EF4-FFF2-40B4-BE49-F238E27FC236}">
                <a16:creationId xmlns:a16="http://schemas.microsoft.com/office/drawing/2014/main" id="{AB75C9FE-B994-1102-0911-4BA450E43545}"/>
              </a:ext>
            </a:extLst>
          </p:cNvPr>
          <p:cNvSpPr>
            <a:spLocks noGrp="1"/>
          </p:cNvSpPr>
          <p:nvPr>
            <p:ph type="ctrTitle" hasCustomPrompt="1"/>
          </p:nvPr>
        </p:nvSpPr>
        <p:spPr bwMode="black">
          <a:xfrm>
            <a:off x="359997" y="1360800"/>
            <a:ext cx="4673966"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2" name="Subtitle 2">
            <a:extLst>
              <a:ext uri="{FF2B5EF4-FFF2-40B4-BE49-F238E27FC236}">
                <a16:creationId xmlns:a16="http://schemas.microsoft.com/office/drawing/2014/main" id="{B58B08DA-7B7B-F14E-3CB9-C960EDD148C8}"/>
              </a:ext>
            </a:extLst>
          </p:cNvPr>
          <p:cNvSpPr>
            <a:spLocks noGrp="1"/>
          </p:cNvSpPr>
          <p:nvPr>
            <p:ph type="subTitle" idx="1" hasCustomPrompt="1"/>
          </p:nvPr>
        </p:nvSpPr>
        <p:spPr bwMode="black">
          <a:xfrm>
            <a:off x="359998" y="3731909"/>
            <a:ext cx="4673966"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Footer Placeholder 6">
            <a:extLst>
              <a:ext uri="{FF2B5EF4-FFF2-40B4-BE49-F238E27FC236}">
                <a16:creationId xmlns:a16="http://schemas.microsoft.com/office/drawing/2014/main" id="{E1B730B9-DB20-8806-A85A-0B3815542F96}"/>
              </a:ext>
            </a:extLst>
          </p:cNvPr>
          <p:cNvSpPr>
            <a:spLocks noGrp="1"/>
          </p:cNvSpPr>
          <p:nvPr>
            <p:ph type="ftr" sz="quarter" idx="18"/>
          </p:nvPr>
        </p:nvSpPr>
        <p:spPr/>
        <p:txBody>
          <a:bodyPr/>
          <a:lstStyle>
            <a:lvl1pPr>
              <a:defRPr>
                <a:solidFill>
                  <a:schemeClr val="tx1"/>
                </a:solidFill>
              </a:defRPr>
            </a:lvl1pPr>
          </a:lstStyle>
          <a:p>
            <a:endParaRPr lang="en-US" dirty="0"/>
          </a:p>
        </p:txBody>
      </p:sp>
      <p:sp>
        <p:nvSpPr>
          <p:cNvPr id="2" name="Date Placeholder 1">
            <a:extLst>
              <a:ext uri="{FF2B5EF4-FFF2-40B4-BE49-F238E27FC236}">
                <a16:creationId xmlns:a16="http://schemas.microsoft.com/office/drawing/2014/main" id="{DD5C7FCD-AC48-ACD1-35FF-437BA9936739}"/>
              </a:ext>
            </a:extLst>
          </p:cNvPr>
          <p:cNvSpPr>
            <a:spLocks noGrp="1"/>
          </p:cNvSpPr>
          <p:nvPr>
            <p:ph type="dt" sz="half" idx="17"/>
          </p:nvPr>
        </p:nvSpPr>
        <p:spPr/>
        <p:txBody>
          <a:bodyPr/>
          <a:lstStyle>
            <a:lvl1pPr>
              <a:defRPr>
                <a:solidFill>
                  <a:schemeClr val="tx1"/>
                </a:solidFill>
              </a:defRPr>
            </a:lvl1pPr>
          </a:lstStyle>
          <a:p>
            <a:fld id="{E31B1716-8BBE-455C-9CBB-86A51359E7BA}" type="datetime4">
              <a:rPr lang="en-US" smtClean="0"/>
              <a:t>April 6, 2026</a:t>
            </a:fld>
            <a:endParaRPr lang="en-US" dirty="0"/>
          </a:p>
        </p:txBody>
      </p:sp>
      <p:sp>
        <p:nvSpPr>
          <p:cNvPr id="10" name="Slide Number Placeholder 9">
            <a:extLst>
              <a:ext uri="{FF2B5EF4-FFF2-40B4-BE49-F238E27FC236}">
                <a16:creationId xmlns:a16="http://schemas.microsoft.com/office/drawing/2014/main" id="{3B8F2E49-B95B-22DC-F91C-332DF9B4BD7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901271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2DCFE0B5-E689-B247-4487-E082091B1DA5}"/>
              </a:ext>
            </a:extLst>
          </p:cNvPr>
          <p:cNvGrpSpPr/>
          <p:nvPr userDrawn="1"/>
        </p:nvGrpSpPr>
        <p:grpSpPr bwMode="ltGray">
          <a:xfrm>
            <a:off x="8073457" y="0"/>
            <a:ext cx="4118544" cy="6858000"/>
            <a:chOff x="8073457" y="0"/>
            <a:chExt cx="4118544" cy="6858000"/>
          </a:xfrm>
          <a:solidFill>
            <a:srgbClr val="FAA163"/>
          </a:solidFill>
        </p:grpSpPr>
        <p:sp>
          <p:nvSpPr>
            <p:cNvPr id="8" name="Freeform: Shape 7">
              <a:extLst>
                <a:ext uri="{FF2B5EF4-FFF2-40B4-BE49-F238E27FC236}">
                  <a16:creationId xmlns:a16="http://schemas.microsoft.com/office/drawing/2014/main" id="{06EA70ED-0DD1-4363-CDC3-711BF969B001}"/>
                </a:ext>
              </a:extLst>
            </p:cNvPr>
            <p:cNvSpPr>
              <a:spLocks/>
            </p:cNvSpPr>
            <p:nvPr/>
          </p:nvSpPr>
          <p:spPr bwMode="ltGray">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1" name="Freeform 6">
              <a:extLst>
                <a:ext uri="{FF2B5EF4-FFF2-40B4-BE49-F238E27FC236}">
                  <a16:creationId xmlns:a16="http://schemas.microsoft.com/office/drawing/2014/main" id="{97B2B0A6-39C3-03D6-702E-571B6F96F0CD}"/>
                </a:ext>
              </a:extLst>
            </p:cNvPr>
            <p:cNvSpPr>
              <a:spLocks/>
            </p:cNvSpPr>
            <p:nvPr/>
          </p:nvSpPr>
          <p:spPr bwMode="ltGray">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8473840E-AD0B-A0CA-BA51-A8A6A5FEF24B}"/>
                </a:ext>
              </a:extLst>
            </p:cNvPr>
            <p:cNvSpPr>
              <a:spLocks/>
            </p:cNvSpPr>
            <p:nvPr/>
          </p:nvSpPr>
          <p:spPr bwMode="ltGray">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8E1C9BF5-85C1-4DD0-3B1F-590A3F106C10}"/>
                </a:ext>
              </a:extLst>
            </p:cNvPr>
            <p:cNvSpPr>
              <a:spLocks/>
            </p:cNvSpPr>
            <p:nvPr/>
          </p:nvSpPr>
          <p:spPr bwMode="ltGray">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22A26164-6662-3487-C801-20B11E38AE61}"/>
                </a:ext>
              </a:extLst>
            </p:cNvPr>
            <p:cNvSpPr>
              <a:spLocks/>
            </p:cNvSpPr>
            <p:nvPr/>
          </p:nvSpPr>
          <p:spPr bwMode="ltGray">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Shape 54">
              <a:extLst>
                <a:ext uri="{FF2B5EF4-FFF2-40B4-BE49-F238E27FC236}">
                  <a16:creationId xmlns:a16="http://schemas.microsoft.com/office/drawing/2014/main" id="{8ED95FBA-A6FD-38B7-5D70-E0A3576CD1F4}"/>
                </a:ext>
              </a:extLst>
            </p:cNvPr>
            <p:cNvSpPr>
              <a:spLocks/>
            </p:cNvSpPr>
            <p:nvPr/>
          </p:nvSpPr>
          <p:spPr bwMode="ltGray">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Shape 55">
              <a:extLst>
                <a:ext uri="{FF2B5EF4-FFF2-40B4-BE49-F238E27FC236}">
                  <a16:creationId xmlns:a16="http://schemas.microsoft.com/office/drawing/2014/main" id="{18753D9E-D19A-6AAC-4DE5-C54D49CE74A3}"/>
                </a:ext>
              </a:extLst>
            </p:cNvPr>
            <p:cNvSpPr>
              <a:spLocks/>
            </p:cNvSpPr>
            <p:nvPr/>
          </p:nvSpPr>
          <p:spPr bwMode="ltGray">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5">
              <a:extLst>
                <a:ext uri="{FF2B5EF4-FFF2-40B4-BE49-F238E27FC236}">
                  <a16:creationId xmlns:a16="http://schemas.microsoft.com/office/drawing/2014/main" id="{FED6DD19-98E9-6201-BE6C-E23020FC6860}"/>
                </a:ext>
              </a:extLst>
            </p:cNvPr>
            <p:cNvSpPr>
              <a:spLocks/>
            </p:cNvSpPr>
            <p:nvPr/>
          </p:nvSpPr>
          <p:spPr bwMode="ltGray">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C4BC9A37-1226-E7F0-5658-85F50C7AA6ED}"/>
                </a:ext>
              </a:extLst>
            </p:cNvPr>
            <p:cNvSpPr>
              <a:spLocks/>
            </p:cNvSpPr>
            <p:nvPr/>
          </p:nvSpPr>
          <p:spPr bwMode="ltGray">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BDC9216C-66C7-56A8-F253-4832F8694AF4}"/>
                </a:ext>
              </a:extLst>
            </p:cNvPr>
            <p:cNvSpPr>
              <a:spLocks/>
            </p:cNvSpPr>
            <p:nvPr/>
          </p:nvSpPr>
          <p:spPr bwMode="ltGray">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3AE614C3-A72C-E459-9AC7-92285B348993}"/>
                </a:ext>
              </a:extLst>
            </p:cNvPr>
            <p:cNvSpPr>
              <a:spLocks/>
            </p:cNvSpPr>
            <p:nvPr/>
          </p:nvSpPr>
          <p:spPr bwMode="ltGray">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1" name="Freeform 22">
              <a:extLst>
                <a:ext uri="{FF2B5EF4-FFF2-40B4-BE49-F238E27FC236}">
                  <a16:creationId xmlns:a16="http://schemas.microsoft.com/office/drawing/2014/main" id="{BC4339C7-9723-8DF6-2325-6193D2BA91FB}"/>
                </a:ext>
              </a:extLst>
            </p:cNvPr>
            <p:cNvSpPr>
              <a:spLocks/>
            </p:cNvSpPr>
            <p:nvPr/>
          </p:nvSpPr>
          <p:spPr bwMode="ltGray">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A256CE26-139D-71D8-48EC-90F824452005}"/>
                </a:ext>
              </a:extLst>
            </p:cNvPr>
            <p:cNvSpPr>
              <a:spLocks/>
            </p:cNvSpPr>
            <p:nvPr/>
          </p:nvSpPr>
          <p:spPr bwMode="ltGray">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4001FA58-1AD5-5CA8-23C7-7873BA5680F2}"/>
                </a:ext>
              </a:extLst>
            </p:cNvPr>
            <p:cNvSpPr>
              <a:spLocks/>
            </p:cNvSpPr>
            <p:nvPr/>
          </p:nvSpPr>
          <p:spPr bwMode="ltGray">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1DCF6FB6-019E-BCB1-F073-41467B48D842}"/>
                </a:ext>
              </a:extLst>
            </p:cNvPr>
            <p:cNvSpPr>
              <a:spLocks/>
            </p:cNvSpPr>
            <p:nvPr/>
          </p:nvSpPr>
          <p:spPr bwMode="ltGray">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55B0B961-F4E1-8773-34E3-E454FCFD8667}"/>
                </a:ext>
              </a:extLst>
            </p:cNvPr>
            <p:cNvSpPr>
              <a:spLocks/>
            </p:cNvSpPr>
            <p:nvPr/>
          </p:nvSpPr>
          <p:spPr bwMode="ltGray">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Shape 65">
              <a:extLst>
                <a:ext uri="{FF2B5EF4-FFF2-40B4-BE49-F238E27FC236}">
                  <a16:creationId xmlns:a16="http://schemas.microsoft.com/office/drawing/2014/main" id="{CEB8868E-5F4F-457F-4430-172741B67274}"/>
                </a:ext>
              </a:extLst>
            </p:cNvPr>
            <p:cNvSpPr>
              <a:spLocks/>
            </p:cNvSpPr>
            <p:nvPr/>
          </p:nvSpPr>
          <p:spPr bwMode="ltGray">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36">
              <a:extLst>
                <a:ext uri="{FF2B5EF4-FFF2-40B4-BE49-F238E27FC236}">
                  <a16:creationId xmlns:a16="http://schemas.microsoft.com/office/drawing/2014/main" id="{3F9DFECE-5FD1-BF94-C9D9-82F1E6F6883F}"/>
                </a:ext>
              </a:extLst>
            </p:cNvPr>
            <p:cNvSpPr>
              <a:spLocks/>
            </p:cNvSpPr>
            <p:nvPr/>
          </p:nvSpPr>
          <p:spPr bwMode="ltGray">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5566E7D7-2E64-C7A7-E60B-F66948E01573}"/>
                </a:ext>
              </a:extLst>
            </p:cNvPr>
            <p:cNvSpPr>
              <a:spLocks/>
            </p:cNvSpPr>
            <p:nvPr/>
          </p:nvSpPr>
          <p:spPr bwMode="ltGray">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
              <a:extLst>
                <a:ext uri="{FF2B5EF4-FFF2-40B4-BE49-F238E27FC236}">
                  <a16:creationId xmlns:a16="http://schemas.microsoft.com/office/drawing/2014/main" id="{10E09475-027E-5A71-E5A1-12956048B585}"/>
                </a:ext>
              </a:extLst>
            </p:cNvPr>
            <p:cNvSpPr>
              <a:spLocks/>
            </p:cNvSpPr>
            <p:nvPr/>
          </p:nvSpPr>
          <p:spPr bwMode="ltGray">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86DEDAD5-8232-ACD0-D0B0-895F5EE926B0}"/>
                </a:ext>
              </a:extLst>
            </p:cNvPr>
            <p:cNvSpPr>
              <a:spLocks/>
            </p:cNvSpPr>
            <p:nvPr/>
          </p:nvSpPr>
          <p:spPr bwMode="ltGray">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Shape 70">
              <a:extLst>
                <a:ext uri="{FF2B5EF4-FFF2-40B4-BE49-F238E27FC236}">
                  <a16:creationId xmlns:a16="http://schemas.microsoft.com/office/drawing/2014/main" id="{244A3A8A-671B-DCD9-6422-A9E854DD6B5C}"/>
                </a:ext>
              </a:extLst>
            </p:cNvPr>
            <p:cNvSpPr>
              <a:spLocks/>
            </p:cNvSpPr>
            <p:nvPr/>
          </p:nvSpPr>
          <p:spPr bwMode="ltGray">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44">
              <a:extLst>
                <a:ext uri="{FF2B5EF4-FFF2-40B4-BE49-F238E27FC236}">
                  <a16:creationId xmlns:a16="http://schemas.microsoft.com/office/drawing/2014/main" id="{15F15320-098C-B994-A9ED-BBA25FEACC97}"/>
                </a:ext>
              </a:extLst>
            </p:cNvPr>
            <p:cNvSpPr>
              <a:spLocks/>
            </p:cNvSpPr>
            <p:nvPr/>
          </p:nvSpPr>
          <p:spPr bwMode="ltGray">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5">
              <a:extLst>
                <a:ext uri="{FF2B5EF4-FFF2-40B4-BE49-F238E27FC236}">
                  <a16:creationId xmlns:a16="http://schemas.microsoft.com/office/drawing/2014/main" id="{6EC8D73D-740E-A761-0A01-29DDA88AE35C}"/>
                </a:ext>
              </a:extLst>
            </p:cNvPr>
            <p:cNvSpPr>
              <a:spLocks/>
            </p:cNvSpPr>
            <p:nvPr/>
          </p:nvSpPr>
          <p:spPr bwMode="ltGray">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6">
              <a:extLst>
                <a:ext uri="{FF2B5EF4-FFF2-40B4-BE49-F238E27FC236}">
                  <a16:creationId xmlns:a16="http://schemas.microsoft.com/office/drawing/2014/main" id="{C13FF9D5-D135-EE5A-E5FE-F3E1FCDB09BD}"/>
                </a:ext>
              </a:extLst>
            </p:cNvPr>
            <p:cNvSpPr>
              <a:spLocks/>
            </p:cNvSpPr>
            <p:nvPr/>
          </p:nvSpPr>
          <p:spPr bwMode="ltGray">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7">
              <a:extLst>
                <a:ext uri="{FF2B5EF4-FFF2-40B4-BE49-F238E27FC236}">
                  <a16:creationId xmlns:a16="http://schemas.microsoft.com/office/drawing/2014/main" id="{91485A8A-115D-83EB-2632-9DFC07E85DFE}"/>
                </a:ext>
              </a:extLst>
            </p:cNvPr>
            <p:cNvSpPr>
              <a:spLocks/>
            </p:cNvSpPr>
            <p:nvPr/>
          </p:nvSpPr>
          <p:spPr bwMode="ltGray">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Shape 75">
              <a:extLst>
                <a:ext uri="{FF2B5EF4-FFF2-40B4-BE49-F238E27FC236}">
                  <a16:creationId xmlns:a16="http://schemas.microsoft.com/office/drawing/2014/main" id="{2DAFBE75-D269-2E60-38EB-E360457D563A}"/>
                </a:ext>
              </a:extLst>
            </p:cNvPr>
            <p:cNvSpPr>
              <a:spLocks/>
            </p:cNvSpPr>
            <p:nvPr/>
          </p:nvSpPr>
          <p:spPr bwMode="ltGray">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49">
              <a:extLst>
                <a:ext uri="{FF2B5EF4-FFF2-40B4-BE49-F238E27FC236}">
                  <a16:creationId xmlns:a16="http://schemas.microsoft.com/office/drawing/2014/main" id="{CD50D341-55DC-86B1-6565-1BC1F811438F}"/>
                </a:ext>
              </a:extLst>
            </p:cNvPr>
            <p:cNvSpPr>
              <a:spLocks/>
            </p:cNvSpPr>
            <p:nvPr/>
          </p:nvSpPr>
          <p:spPr bwMode="ltGray">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674C5059-AAC7-8AC0-E117-784F4C2156AC}"/>
                </a:ext>
              </a:extLst>
            </p:cNvPr>
            <p:cNvSpPr>
              <a:spLocks/>
            </p:cNvSpPr>
            <p:nvPr/>
          </p:nvSpPr>
          <p:spPr bwMode="ltGray">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58">
              <a:extLst>
                <a:ext uri="{FF2B5EF4-FFF2-40B4-BE49-F238E27FC236}">
                  <a16:creationId xmlns:a16="http://schemas.microsoft.com/office/drawing/2014/main" id="{076F7378-B237-8F3F-8D1E-2E95152148B0}"/>
                </a:ext>
              </a:extLst>
            </p:cNvPr>
            <p:cNvSpPr>
              <a:spLocks/>
            </p:cNvSpPr>
            <p:nvPr/>
          </p:nvSpPr>
          <p:spPr bwMode="ltGray">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1">
              <a:extLst>
                <a:ext uri="{FF2B5EF4-FFF2-40B4-BE49-F238E27FC236}">
                  <a16:creationId xmlns:a16="http://schemas.microsoft.com/office/drawing/2014/main" id="{130C1B1E-CD14-4565-3CD6-CE048785E60F}"/>
                </a:ext>
              </a:extLst>
            </p:cNvPr>
            <p:cNvSpPr>
              <a:spLocks/>
            </p:cNvSpPr>
            <p:nvPr/>
          </p:nvSpPr>
          <p:spPr bwMode="ltGray">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2">
              <a:extLst>
                <a:ext uri="{FF2B5EF4-FFF2-40B4-BE49-F238E27FC236}">
                  <a16:creationId xmlns:a16="http://schemas.microsoft.com/office/drawing/2014/main" id="{77243AB7-3201-DA7E-1891-6D22BA83A3E5}"/>
                </a:ext>
              </a:extLst>
            </p:cNvPr>
            <p:cNvSpPr>
              <a:spLocks/>
            </p:cNvSpPr>
            <p:nvPr/>
          </p:nvSpPr>
          <p:spPr bwMode="ltGray">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3">
              <a:extLst>
                <a:ext uri="{FF2B5EF4-FFF2-40B4-BE49-F238E27FC236}">
                  <a16:creationId xmlns:a16="http://schemas.microsoft.com/office/drawing/2014/main" id="{796BEBDD-59D9-0D5E-E20D-599888175AFE}"/>
                </a:ext>
              </a:extLst>
            </p:cNvPr>
            <p:cNvSpPr>
              <a:spLocks/>
            </p:cNvSpPr>
            <p:nvPr/>
          </p:nvSpPr>
          <p:spPr bwMode="ltGray">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943BE181-D755-08FC-1BC1-E76A87AE2F89}"/>
                </a:ext>
              </a:extLst>
            </p:cNvPr>
            <p:cNvSpPr>
              <a:spLocks/>
            </p:cNvSpPr>
            <p:nvPr/>
          </p:nvSpPr>
          <p:spPr bwMode="ltGray">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65">
              <a:extLst>
                <a:ext uri="{FF2B5EF4-FFF2-40B4-BE49-F238E27FC236}">
                  <a16:creationId xmlns:a16="http://schemas.microsoft.com/office/drawing/2014/main" id="{372004BE-AFC8-D107-F82E-A3AF2B984C06}"/>
                </a:ext>
              </a:extLst>
            </p:cNvPr>
            <p:cNvSpPr>
              <a:spLocks/>
            </p:cNvSpPr>
            <p:nvPr/>
          </p:nvSpPr>
          <p:spPr bwMode="ltGray">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C0FCD4CB-0CE4-F430-DEB3-83152BBF44D6}"/>
                </a:ext>
              </a:extLst>
            </p:cNvPr>
            <p:cNvSpPr>
              <a:spLocks/>
            </p:cNvSpPr>
            <p:nvPr/>
          </p:nvSpPr>
          <p:spPr bwMode="ltGray">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67">
              <a:extLst>
                <a:ext uri="{FF2B5EF4-FFF2-40B4-BE49-F238E27FC236}">
                  <a16:creationId xmlns:a16="http://schemas.microsoft.com/office/drawing/2014/main" id="{F580D5DF-7285-2D50-501E-0225FB24393E}"/>
                </a:ext>
              </a:extLst>
            </p:cNvPr>
            <p:cNvSpPr>
              <a:spLocks/>
            </p:cNvSpPr>
            <p:nvPr/>
          </p:nvSpPr>
          <p:spPr bwMode="ltGray">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74E3BF9F-BECD-EC0D-E199-929E9E2F2D0A}"/>
                </a:ext>
              </a:extLst>
            </p:cNvPr>
            <p:cNvSpPr>
              <a:spLocks/>
            </p:cNvSpPr>
            <p:nvPr/>
          </p:nvSpPr>
          <p:spPr bwMode="ltGray">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70">
              <a:extLst>
                <a:ext uri="{FF2B5EF4-FFF2-40B4-BE49-F238E27FC236}">
                  <a16:creationId xmlns:a16="http://schemas.microsoft.com/office/drawing/2014/main" id="{98682E4B-0098-AB96-04D1-90B78ADC3228}"/>
                </a:ext>
              </a:extLst>
            </p:cNvPr>
            <p:cNvSpPr>
              <a:spLocks/>
            </p:cNvSpPr>
            <p:nvPr/>
          </p:nvSpPr>
          <p:spPr bwMode="ltGray">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1">
              <a:extLst>
                <a:ext uri="{FF2B5EF4-FFF2-40B4-BE49-F238E27FC236}">
                  <a16:creationId xmlns:a16="http://schemas.microsoft.com/office/drawing/2014/main" id="{5C5DFC7A-DFC2-4E09-7120-7D3358E1AE50}"/>
                </a:ext>
              </a:extLst>
            </p:cNvPr>
            <p:cNvSpPr>
              <a:spLocks/>
            </p:cNvSpPr>
            <p:nvPr/>
          </p:nvSpPr>
          <p:spPr bwMode="ltGray">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4" name="Blue box">
            <a:extLst>
              <a:ext uri="{FF2B5EF4-FFF2-40B4-BE49-F238E27FC236}">
                <a16:creationId xmlns:a16="http://schemas.microsoft.com/office/drawing/2014/main" id="{F6FFD8D8-BA14-00BC-B244-9D42171AF132}"/>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5" name="Dynamic legal" descr="{&quot;templafy&quot;:{&quot;id&quot;:&quot;b183f450-bed2-49b6-8102-b407f14f8685&quot;}}">
            <a:extLst>
              <a:ext uri="{FF2B5EF4-FFF2-40B4-BE49-F238E27FC236}">
                <a16:creationId xmlns:a16="http://schemas.microsoft.com/office/drawing/2014/main" id="{A0FC9EE9-2537-BDCF-752D-CCD760944CED}"/>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208a2ca9-4e39-40f7-9e58-9842e9c2403b&quot;}}" title="Form.Cigna_Confidentiality.Cigna_healthcareConfidentiality">
            <a:extLst>
              <a:ext uri="{FF2B5EF4-FFF2-40B4-BE49-F238E27FC236}">
                <a16:creationId xmlns:a16="http://schemas.microsoft.com/office/drawing/2014/main" id="{A93C54DE-FEE7-B7E1-0350-87A02FF0A894}"/>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black">
          <a:xfrm>
            <a:off x="360000" y="719999"/>
            <a:ext cx="5648400" cy="5182325"/>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black">
          <a:xfrm>
            <a:off x="9887592" y="6318000"/>
            <a:ext cx="1585607" cy="180000"/>
          </a:xfrm>
          <a:prstGeom prst="rect">
            <a:avLst/>
          </a:prstGeom>
        </p:spPr>
        <p:txBody>
          <a:bodyPr/>
          <a:lstStyle>
            <a:lvl1pPr>
              <a:defRPr>
                <a:solidFill>
                  <a:schemeClr val="tx1"/>
                </a:solidFill>
              </a:defRPr>
            </a:lvl1pPr>
          </a:lstStyle>
          <a:p>
            <a:pPr algn="r"/>
            <a:fld id="{CEABC88F-7A63-41DF-AC52-81666829EBD3}" type="datetime4">
              <a:rPr lang="en-US" smtClean="0"/>
              <a:t>April 6,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black"/>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209264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guide id="2" orient="horz" pos="3718"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10" name="Picture Placeholder 9">
            <a:extLst>
              <a:ext uri="{FF2B5EF4-FFF2-40B4-BE49-F238E27FC236}">
                <a16:creationId xmlns:a16="http://schemas.microsoft.com/office/drawing/2014/main" id="{093A3340-1A42-61D7-8D5C-9DD7E3936ACC}"/>
              </a:ext>
            </a:extLst>
          </p:cNvPr>
          <p:cNvSpPr>
            <a:spLocks noGrp="1"/>
          </p:cNvSpPr>
          <p:nvPr>
            <p:ph type="pic" sz="quarter" idx="16" hasCustomPrompt="1"/>
          </p:nvPr>
        </p:nvSpPr>
        <p:spPr>
          <a:xfrm>
            <a:off x="6097200" y="0"/>
            <a:ext cx="6094800" cy="6678000"/>
          </a:xfrm>
          <a:custGeom>
            <a:avLst/>
            <a:gdLst>
              <a:gd name="connsiteX0" fmla="*/ 0 w 6094800"/>
              <a:gd name="connsiteY0" fmla="*/ 0 h 6678000"/>
              <a:gd name="connsiteX1" fmla="*/ 6094800 w 6094800"/>
              <a:gd name="connsiteY1" fmla="*/ 0 h 6678000"/>
              <a:gd name="connsiteX2" fmla="*/ 6094800 w 6094800"/>
              <a:gd name="connsiteY2" fmla="*/ 6678000 h 6678000"/>
              <a:gd name="connsiteX3" fmla="*/ 0 w 6094800"/>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94800" h="6678000">
                <a:moveTo>
                  <a:pt x="0" y="0"/>
                </a:moveTo>
                <a:lnTo>
                  <a:pt x="6094800" y="0"/>
                </a:lnTo>
                <a:lnTo>
                  <a:pt x="6094800" y="6678000"/>
                </a:lnTo>
                <a:lnTo>
                  <a:pt x="0" y="6678000"/>
                </a:lnTo>
                <a:close/>
              </a:path>
            </a:pathLst>
          </a:custGeom>
          <a:solidFill>
            <a:schemeClr val="tx1">
              <a:lumMod val="85000"/>
            </a:schemeClr>
          </a:solidFill>
        </p:spPr>
        <p:txBody>
          <a:bodyPr wrap="square" tIns="720000" anchor="ctr" anchorCtr="0">
            <a:noAutofit/>
          </a:bodyPr>
          <a:lstStyle>
            <a:lvl1pPr marL="0" indent="0" algn="ctr">
              <a:buNone/>
              <a:defRPr sz="1600">
                <a:solidFill>
                  <a:schemeClr val="bg1"/>
                </a:solidFill>
              </a:defRPr>
            </a:lvl1pPr>
          </a:lstStyle>
          <a:p>
            <a:r>
              <a:rPr lang="en-US" dirty="0"/>
              <a:t>Select placeholder then choose the desired photo</a:t>
            </a:r>
            <a:br>
              <a:rPr lang="en-US" dirty="0"/>
            </a:br>
            <a:r>
              <a:rPr lang="en-US" dirty="0"/>
              <a:t>from Templafy “Photos” </a:t>
            </a:r>
            <a:endParaRPr lang="en-US"/>
          </a:p>
        </p:txBody>
      </p:sp>
      <p:pic>
        <p:nvPicPr>
          <p:cNvPr id="3" name="Logo">
            <a:extLst>
              <a:ext uri="{FF2B5EF4-FFF2-40B4-BE49-F238E27FC236}">
                <a16:creationId xmlns:a16="http://schemas.microsoft.com/office/drawing/2014/main" id="{79CE2367-9FB1-A30D-10D7-6426F69F88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3" name="Blue box">
            <a:extLst>
              <a:ext uri="{FF2B5EF4-FFF2-40B4-BE49-F238E27FC236}">
                <a16:creationId xmlns:a16="http://schemas.microsoft.com/office/drawing/2014/main" id="{DC2A7A23-5B0A-4014-C366-83B865ED7726}"/>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4" name="Dynamic legal" descr="{&quot;templafy&quot;:{&quot;id&quot;:&quot;36eb2f80-1be5-4a33-8ce0-df8d3f229917&quot;}}">
            <a:extLst>
              <a:ext uri="{FF2B5EF4-FFF2-40B4-BE49-F238E27FC236}">
                <a16:creationId xmlns:a16="http://schemas.microsoft.com/office/drawing/2014/main" id="{CA76755F-17B7-C516-E766-E72A575E895B}"/>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d5210b5d-8af3-4428-bde2-e9a7d1e21bf6&quot;}}" title="Form.Cigna_Confidentiality.Cigna_healthcareConfidentiality">
            <a:extLst>
              <a:ext uri="{FF2B5EF4-FFF2-40B4-BE49-F238E27FC236}">
                <a16:creationId xmlns:a16="http://schemas.microsoft.com/office/drawing/2014/main" id="{B81C47A5-41FA-F1E0-CDBD-1609C25AB509}"/>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black">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black"/>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fld id="{722BAE61-0AAE-43DC-8140-0A10E4EE401A}" type="datetime4">
              <a:rPr lang="en-US" smtClean="0"/>
              <a:t>April 6,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713916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guide id="2" orient="horz" pos="3719"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Picture Placeholder 3">
            <a:extLst>
              <a:ext uri="{FF2B5EF4-FFF2-40B4-BE49-F238E27FC236}">
                <a16:creationId xmlns:a16="http://schemas.microsoft.com/office/drawing/2014/main" id="{FA98F2CF-80FA-91C9-9C37-76C06E2270DE}"/>
              </a:ext>
            </a:extLst>
          </p:cNvPr>
          <p:cNvSpPr>
            <a:spLocks noGrp="1"/>
          </p:cNvSpPr>
          <p:nvPr>
            <p:ph type="pic" sz="quarter" idx="16" hasCustomPrompt="1"/>
          </p:nvPr>
        </p:nvSpPr>
        <p:spPr>
          <a:xfrm>
            <a:off x="3581364" y="0"/>
            <a:ext cx="8610636" cy="6678000"/>
          </a:xfrm>
          <a:custGeom>
            <a:avLst/>
            <a:gdLst>
              <a:gd name="connsiteX0" fmla="*/ 0 w 8610636"/>
              <a:gd name="connsiteY0" fmla="*/ 0 h 6678000"/>
              <a:gd name="connsiteX1" fmla="*/ 8610636 w 8610636"/>
              <a:gd name="connsiteY1" fmla="*/ 0 h 6678000"/>
              <a:gd name="connsiteX2" fmla="*/ 8610636 w 8610636"/>
              <a:gd name="connsiteY2" fmla="*/ 6678000 h 6678000"/>
              <a:gd name="connsiteX3" fmla="*/ 4104771 w 8610636"/>
              <a:gd name="connsiteY3" fmla="*/ 6678000 h 6678000"/>
              <a:gd name="connsiteX4" fmla="*/ 4119976 w 8610636"/>
              <a:gd name="connsiteY4" fmla="*/ 6288074 h 6678000"/>
              <a:gd name="connsiteX5" fmla="*/ 1279486 w 8610636"/>
              <a:gd name="connsiteY5" fmla="*/ 740634 h 6678000"/>
              <a:gd name="connsiteX6" fmla="*/ 22298 w 8610636"/>
              <a:gd name="connsiteY6" fmla="*/ 9481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36" h="6678000">
                <a:moveTo>
                  <a:pt x="0" y="0"/>
                </a:moveTo>
                <a:lnTo>
                  <a:pt x="8610636" y="0"/>
                </a:lnTo>
                <a:lnTo>
                  <a:pt x="8610636" y="6678000"/>
                </a:lnTo>
                <a:lnTo>
                  <a:pt x="4104771" y="6678000"/>
                </a:lnTo>
                <a:lnTo>
                  <a:pt x="4119976" y="6288074"/>
                </a:lnTo>
                <a:cubicBezTo>
                  <a:pt x="4135895" y="4179220"/>
                  <a:pt x="3158491" y="2102204"/>
                  <a:pt x="1279486" y="740634"/>
                </a:cubicBezTo>
                <a:cubicBezTo>
                  <a:pt x="879946" y="451189"/>
                  <a:pt x="458598" y="207786"/>
                  <a:pt x="22298" y="9481"/>
                </a:cubicBezTo>
                <a:close/>
              </a:path>
            </a:pathLst>
          </a:custGeom>
          <a:solidFill>
            <a:schemeClr val="tx1">
              <a:lumMod val="85000"/>
            </a:schemeClr>
          </a:solidFill>
        </p:spPr>
        <p:txBody>
          <a:bodyPr wrap="square" lIns="4536000" tIns="0" rIns="0" anchor="ctr" anchorCtr="0">
            <a:noAutofit/>
          </a:bodyPr>
          <a:lstStyle>
            <a:lvl1pPr marL="0" indent="0" algn="l">
              <a:buNone/>
              <a:defRPr sz="1600">
                <a:solidFill>
                  <a:schemeClr val="bg1"/>
                </a:solidFill>
              </a:defRPr>
            </a:lvl1pPr>
          </a:lstStyle>
          <a:p>
            <a:r>
              <a:rPr lang="en-US" dirty="0"/>
              <a:t>Select placeholder then choose the desired photo from Templafy “Photos” </a:t>
            </a:r>
            <a:endParaRPr lang="en-US"/>
          </a:p>
        </p:txBody>
      </p:sp>
      <p:pic>
        <p:nvPicPr>
          <p:cNvPr id="3" name="Logo">
            <a:extLst>
              <a:ext uri="{FF2B5EF4-FFF2-40B4-BE49-F238E27FC236}">
                <a16:creationId xmlns:a16="http://schemas.microsoft.com/office/drawing/2014/main" id="{DE290701-38EF-D177-6AF7-5E8375E05B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3" name="Blue box">
            <a:extLst>
              <a:ext uri="{FF2B5EF4-FFF2-40B4-BE49-F238E27FC236}">
                <a16:creationId xmlns:a16="http://schemas.microsoft.com/office/drawing/2014/main" id="{E074944F-4488-D51D-A6DC-41298433A960}"/>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4" name="Dynamic legal" descr="{&quot;templafy&quot;:{&quot;id&quot;:&quot;77fde3fd-4b8c-42a2-8b6a-5684b66e9904&quot;}}">
            <a:extLst>
              <a:ext uri="{FF2B5EF4-FFF2-40B4-BE49-F238E27FC236}">
                <a16:creationId xmlns:a16="http://schemas.microsoft.com/office/drawing/2014/main" id="{77C62761-9BBD-3E01-31EF-7D0AA242F10C}"/>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c7402520-7946-4ae1-8d5d-0a2ef1c47dc3&quot;}}" title="Form.Cigna_Confidentiality.Cigna_healthcareConfidentiality">
            <a:extLst>
              <a:ext uri="{FF2B5EF4-FFF2-40B4-BE49-F238E27FC236}">
                <a16:creationId xmlns:a16="http://schemas.microsoft.com/office/drawing/2014/main" id="{A2F38CE1-3CEA-090F-1B03-380528C55824}"/>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black">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black"/>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fld id="{30FDA703-7F82-420A-A57A-3D030896F43B}" type="datetime4">
              <a:rPr lang="en-US" smtClean="0"/>
              <a:t>April 6,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675913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guide id="2" orient="horz" pos="3719"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a:t>Click to add text                                                                                                                                Enter &amp; TAB to view next text style                                                                                                           SHIFT+TAB to view previous text style</a:t>
            </a:r>
            <a:endParaRPr lang="en-US" noProof="0"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31550FCB-A233-4EDB-A607-3FA02133F6D2}" type="datetime4">
              <a:rPr lang="en-US" smtClean="0"/>
              <a:t>April 6,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723685214"/>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59998" y="360000"/>
            <a:ext cx="11473200" cy="1188000"/>
          </a:xfrm>
        </p:spPr>
        <p:txBody>
          <a:bodyPr/>
          <a:lstStyle/>
          <a:p>
            <a:r>
              <a:rPr lang="en-US" dirty="0"/>
              <a:t>Click to add title</a:t>
            </a:r>
            <a:endParaRPr lang="en-US"/>
          </a:p>
        </p:txBody>
      </p:sp>
      <p:sp>
        <p:nvSpPr>
          <p:cNvPr id="6" name="Subtitle 2">
            <a:extLst>
              <a:ext uri="{FF2B5EF4-FFF2-40B4-BE49-F238E27FC236}">
                <a16:creationId xmlns:a16="http://schemas.microsoft.com/office/drawing/2014/main" id="{7690D69E-A092-71E3-EE69-0F397D7CDEB5}"/>
              </a:ext>
            </a:extLst>
          </p:cNvPr>
          <p:cNvSpPr>
            <a:spLocks noGrp="1"/>
          </p:cNvSpPr>
          <p:nvPr>
            <p:ph type="subTitle" idx="1" hasCustomPrompt="1"/>
          </p:nvPr>
        </p:nvSpPr>
        <p:spPr>
          <a:xfrm>
            <a:off x="359998" y="799200"/>
            <a:ext cx="114732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2pPr>
            <a:lvl3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3pPr>
            <a:lvl4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4pPr>
            <a:lvl5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5pPr>
            <a:lvl6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6pPr>
            <a:lvl7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7pPr>
            <a:lvl8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8pPr>
            <a:lvl9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9pPr>
          </a:lstStyle>
          <a:p>
            <a:r>
              <a:rPr lang="en-US" dirty="0"/>
              <a:t>Click to add subtitle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59998" y="1548000"/>
            <a:ext cx="11473200" cy="4377600"/>
          </a:xfrm>
        </p:spPr>
        <p:txBody>
          <a:bodyPr/>
          <a:lstStyle>
            <a:lvl1pPr>
              <a:defRPr/>
            </a:lvl1pPr>
          </a:lstStyle>
          <a:p>
            <a:pPr lvl="0"/>
            <a:r>
              <a:rPr lang="en-US" noProof="0" dirty="0"/>
              <a:t>Click to add text                                                                                                                                Enter &amp; TAB to view next text style                                                                                                           SHIFT+TAB to view previous text style</a:t>
            </a:r>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1DC5F098-4688-4A21-A1B6-13F6474EF577}" type="datetime4">
              <a:rPr lang="en-US" smtClean="0"/>
              <a:t>April 6,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562241896"/>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guide id="3" orient="horz" pos="503"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a:t>Click to add text                                                    Enter &amp; TAB to view next text style                         SHIFT+TAB to view previous text style</a:t>
            </a:r>
            <a:endParaRPr lang="en-US" noProof="0" dirty="0"/>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a:t>Click to add text                                                    Enter &amp; TAB to view next text style                         SHIFT+TAB to view previous text style</a:t>
            </a:r>
            <a:endParaRPr lang="en-US" noProof="0"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D842BC01-48B5-45E6-BC57-6240F63A6079}" type="datetime4">
              <a:rPr lang="en-US" smtClean="0"/>
              <a:t>April 6,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57160467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59998" y="360000"/>
            <a:ext cx="11473200" cy="1188000"/>
          </a:xfrm>
        </p:spPr>
        <p:txBody>
          <a:bodyPr/>
          <a:lstStyle/>
          <a:p>
            <a:r>
              <a:rPr lang="en-US" dirty="0"/>
              <a:t>Click to add title</a:t>
            </a:r>
            <a:endParaRPr lang="en-US"/>
          </a:p>
        </p:txBody>
      </p:sp>
      <p:sp>
        <p:nvSpPr>
          <p:cNvPr id="8" name="Subtitle 2">
            <a:extLst>
              <a:ext uri="{FF2B5EF4-FFF2-40B4-BE49-F238E27FC236}">
                <a16:creationId xmlns:a16="http://schemas.microsoft.com/office/drawing/2014/main" id="{401DCE1F-3AC2-DDC3-E9A6-9C4EDBA5E8F2}"/>
              </a:ext>
            </a:extLst>
          </p:cNvPr>
          <p:cNvSpPr>
            <a:spLocks noGrp="1"/>
          </p:cNvSpPr>
          <p:nvPr>
            <p:ph type="subTitle" idx="1" hasCustomPrompt="1"/>
          </p:nvPr>
        </p:nvSpPr>
        <p:spPr>
          <a:xfrm>
            <a:off x="359998" y="799200"/>
            <a:ext cx="114732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2pPr>
            <a:lvl3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3pPr>
            <a:lvl4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4pPr>
            <a:lvl5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5pPr>
            <a:lvl6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6pPr>
            <a:lvl7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7pPr>
            <a:lvl8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8pPr>
            <a:lvl9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9pPr>
          </a:lstStyle>
          <a:p>
            <a:r>
              <a:rPr lang="en-US" dirty="0"/>
              <a:t>Click to add subtitle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59998" y="1548000"/>
            <a:ext cx="5648400" cy="4377600"/>
          </a:xfrm>
        </p:spPr>
        <p:txBody>
          <a:bodyPr/>
          <a:lstStyle>
            <a:lvl1pPr>
              <a:defRPr/>
            </a:lvl1pPr>
          </a:lstStyle>
          <a:p>
            <a:pPr lvl="0"/>
            <a:r>
              <a:rPr lang="en-US" noProof="0"/>
              <a:t>Click to add text                                                    Enter &amp; TAB to view next text style                         SHIFT+TAB to view previous text style</a:t>
            </a:r>
            <a:endParaRPr lang="en-US" noProof="0" dirty="0"/>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a:t>Click to add text                                                    Enter &amp; TAB to view next text style                         SHIFT+TAB to view previous text style</a:t>
            </a:r>
            <a:endParaRPr lang="en-US" noProof="0"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5ED851C7-F845-48E9-8BB2-E6A9D0A1A872}" type="datetime4">
              <a:rPr lang="en-US" smtClean="0"/>
              <a:t>April 6,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42764799"/>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guide id="3" orient="horz" pos="503"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3" name="Content Placeholder 2"/>
          <p:cNvSpPr>
            <a:spLocks noGrp="1"/>
          </p:cNvSpPr>
          <p:nvPr>
            <p:ph idx="1" hasCustomPrompt="1"/>
          </p:nvPr>
        </p:nvSpPr>
        <p:spPr>
          <a:xfrm>
            <a:off x="360000" y="1548000"/>
            <a:ext cx="3704400" cy="4377600"/>
          </a:xfrm>
        </p:spPr>
        <p:txBody>
          <a:bodyPr/>
          <a:lstStyle>
            <a:lvl1pPr>
              <a:defRPr/>
            </a:lvl1pPr>
            <a:lvl5pPr>
              <a:defRPr/>
            </a:lvl5pPr>
          </a:lstStyle>
          <a:p>
            <a:pPr lvl="0"/>
            <a:r>
              <a:rPr lang="en-US" noProof="0"/>
              <a:t>Click to add text                         Enter &amp; TAB to view next text style                                         SHIFT+TAB to view previous text style</a:t>
            </a:r>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1548000"/>
            <a:ext cx="3704400" cy="4377600"/>
          </a:xfrm>
        </p:spPr>
        <p:txBody>
          <a:bodyPr/>
          <a:lstStyle>
            <a:lvl1pPr>
              <a:defRPr/>
            </a:lvl1pPr>
            <a:lvl5pPr>
              <a:defRPr/>
            </a:lvl5pPr>
          </a:lstStyle>
          <a:p>
            <a:pPr lvl="0"/>
            <a:r>
              <a:rPr lang="en-US" noProof="0"/>
              <a:t>Click to add text                         Enter &amp; TAB to view next text style                                         SHIFT+TAB to view previous text style</a:t>
            </a:r>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548000"/>
            <a:ext cx="3704400" cy="4377600"/>
          </a:xfrm>
        </p:spPr>
        <p:txBody>
          <a:bodyPr/>
          <a:lstStyle>
            <a:lvl1pPr>
              <a:defRPr/>
            </a:lvl1pPr>
            <a:lvl5pPr>
              <a:defRPr/>
            </a:lvl5pPr>
          </a:lstStyle>
          <a:p>
            <a:pPr lvl="0"/>
            <a:r>
              <a:rPr lang="en-US" noProof="0"/>
              <a:t>Click to add text                         Enter &amp; TAB to view next text style                                         SHIFT+TAB to view previous text style</a:t>
            </a:r>
            <a:endParaRPr lang="en-US" noProof="0" dirty="0"/>
          </a:p>
        </p:txBody>
      </p:sp>
      <p:sp>
        <p:nvSpPr>
          <p:cNvPr id="5" name="Footer Placeholder 4">
            <a:extLst>
              <a:ext uri="{FF2B5EF4-FFF2-40B4-BE49-F238E27FC236}">
                <a16:creationId xmlns:a16="http://schemas.microsoft.com/office/drawing/2014/main" id="{57908891-190B-6BC3-437F-0AC310A77479}"/>
              </a:ext>
            </a:extLst>
          </p:cNvPr>
          <p:cNvSpPr>
            <a:spLocks noGrp="1"/>
          </p:cNvSpPr>
          <p:nvPr>
            <p:ph type="ftr" sz="quarter" idx="15"/>
          </p:nvPr>
        </p:nvSpPr>
        <p:spPr/>
        <p:txBody>
          <a:bodyPr/>
          <a:lstStyle/>
          <a:p>
            <a:endParaRPr lang="en-US" dirty="0"/>
          </a:p>
        </p:txBody>
      </p:sp>
      <p:sp>
        <p:nvSpPr>
          <p:cNvPr id="4" name="Date Placeholder 3">
            <a:extLst>
              <a:ext uri="{FF2B5EF4-FFF2-40B4-BE49-F238E27FC236}">
                <a16:creationId xmlns:a16="http://schemas.microsoft.com/office/drawing/2014/main" id="{F2C847E6-A193-E0D3-AEBC-4655DDD81D7E}"/>
              </a:ext>
            </a:extLst>
          </p:cNvPr>
          <p:cNvSpPr>
            <a:spLocks noGrp="1"/>
          </p:cNvSpPr>
          <p:nvPr>
            <p:ph type="dt" sz="half" idx="14"/>
          </p:nvPr>
        </p:nvSpPr>
        <p:spPr>
          <a:xfrm>
            <a:off x="9887592" y="6318000"/>
            <a:ext cx="1585607" cy="180000"/>
          </a:xfrm>
          <a:prstGeom prst="rect">
            <a:avLst/>
          </a:prstGeom>
        </p:spPr>
        <p:txBody>
          <a:bodyPr/>
          <a:lstStyle/>
          <a:p>
            <a:pPr algn="r"/>
            <a:fld id="{72FDA328-9AA3-4798-BCD2-95BE34C9BDCA}" type="datetime4">
              <a:rPr lang="en-US" smtClean="0"/>
              <a:t>April 6, 2026</a:t>
            </a:fld>
            <a:endParaRPr lang="en-US" dirty="0"/>
          </a:p>
        </p:txBody>
      </p:sp>
      <p:sp>
        <p:nvSpPr>
          <p:cNvPr id="6" name="Slide Number Placeholder 5">
            <a:extLst>
              <a:ext uri="{FF2B5EF4-FFF2-40B4-BE49-F238E27FC236}">
                <a16:creationId xmlns:a16="http://schemas.microsoft.com/office/drawing/2014/main" id="{7AA71E20-872F-F5BC-E21E-27661D221949}"/>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50300243"/>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92C5249-9040-41B4-1E81-409B0CBABD80}"/>
              </a:ext>
            </a:extLst>
          </p:cNvPr>
          <p:cNvSpPr>
            <a:spLocks noGrp="1"/>
          </p:cNvSpPr>
          <p:nvPr>
            <p:ph type="pic" sz="quarter" idx="16" hasCustomPrompt="1"/>
          </p:nvPr>
        </p:nvSpPr>
        <p:spPr>
          <a:xfrm>
            <a:off x="6184902" y="0"/>
            <a:ext cx="6007098" cy="6678000"/>
          </a:xfrm>
          <a:custGeom>
            <a:avLst/>
            <a:gdLst>
              <a:gd name="connsiteX0" fmla="*/ 0 w 6007098"/>
              <a:gd name="connsiteY0" fmla="*/ 0 h 6678000"/>
              <a:gd name="connsiteX1" fmla="*/ 6007098 w 6007098"/>
              <a:gd name="connsiteY1" fmla="*/ 0 h 6678000"/>
              <a:gd name="connsiteX2" fmla="*/ 6007098 w 6007098"/>
              <a:gd name="connsiteY2" fmla="*/ 6678000 h 6678000"/>
              <a:gd name="connsiteX3" fmla="*/ 0 w 6007098"/>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07098" h="6678000">
                <a:moveTo>
                  <a:pt x="0" y="0"/>
                </a:moveTo>
                <a:lnTo>
                  <a:pt x="6007098" y="0"/>
                </a:lnTo>
                <a:lnTo>
                  <a:pt x="6007098" y="6678000"/>
                </a:lnTo>
                <a:lnTo>
                  <a:pt x="0" y="6678000"/>
                </a:lnTo>
                <a:close/>
              </a:path>
            </a:pathLst>
          </a:custGeom>
          <a:solidFill>
            <a:schemeClr val="bg1">
              <a:lumMod val="85000"/>
            </a:schemeClr>
          </a:solidFill>
        </p:spPr>
        <p:txBody>
          <a:bodyPr wrap="square" tIns="720000" anchor="ctr" anchorCtr="0">
            <a:noAutofit/>
          </a:bodyPr>
          <a:lstStyle>
            <a:lvl1pPr marL="0" marR="0" indent="0" algn="ctr" defTabSz="914400" rtl="0" eaLnBrk="1" fontAlgn="auto" latinLnBrk="0" hangingPunct="1">
              <a:lnSpc>
                <a:spcPct val="100000"/>
              </a:lnSpc>
              <a:spcBef>
                <a:spcPts val="0"/>
              </a:spcBef>
              <a:spcAft>
                <a:spcPts val="600"/>
              </a:spcAft>
              <a:buClrTx/>
              <a:buSzTx/>
              <a:buFont typeface="Verdana" panose="020B0604030504040204" pitchFamily="34" charset="0"/>
              <a:buNone/>
              <a:tabLst/>
              <a:defRPr sz="1600">
                <a:solidFill>
                  <a:schemeClr val="tx1"/>
                </a:solidFill>
              </a:defRPr>
            </a:lvl1pPr>
          </a:lstStyle>
          <a:p>
            <a:r>
              <a:rPr lang="en-US" dirty="0"/>
              <a:t>Select placeholder then choose the</a:t>
            </a:r>
            <a:br>
              <a:rPr lang="en-US" dirty="0"/>
            </a:br>
            <a:r>
              <a:rPr lang="en-US" dirty="0"/>
              <a:t>desired photo from Templafy “Photos” </a:t>
            </a:r>
            <a:endParaRPr lang="en-US"/>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p:txBody>
      </p:sp>
      <p:sp>
        <p:nvSpPr>
          <p:cNvPr id="6" name="Footer Placeholder 5">
            <a:extLst>
              <a:ext uri="{FF2B5EF4-FFF2-40B4-BE49-F238E27FC236}">
                <a16:creationId xmlns:a16="http://schemas.microsoft.com/office/drawing/2014/main" id="{D49B1CD8-E034-FA30-958A-BDC66BFEB2A9}"/>
              </a:ext>
            </a:extLst>
          </p:cNvPr>
          <p:cNvSpPr>
            <a:spLocks noGrp="1"/>
          </p:cNvSpPr>
          <p:nvPr>
            <p:ph type="ftr" sz="quarter" idx="17"/>
          </p:nvPr>
        </p:nvSpPr>
        <p:spPr/>
        <p:txBody>
          <a:bodyPr/>
          <a:lstStyle>
            <a:lvl1pPr>
              <a:defRPr>
                <a:solidFill>
                  <a:schemeClr val="bg1"/>
                </a:solidFill>
              </a:defRPr>
            </a:lvl1p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fld id="{92CD5BC7-46E4-4D5C-9F8F-8CF9E29C2E2E}" type="datetime4">
              <a:rPr lang="en-US" smtClean="0"/>
              <a:t>April 6,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40764038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 Tex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hasCustomPrompt="1"/>
          </p:nvPr>
        </p:nvSpPr>
        <p:spPr>
          <a:xfrm>
            <a:off x="6186488" y="356400"/>
            <a:ext cx="5646712" cy="5565600"/>
          </a:xfrm>
          <a:prstGeom prst="rect">
            <a:avLst/>
          </a:pr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Select placeholder then choose the</a:t>
            </a:r>
            <a:br>
              <a:rPr lang="en-US" dirty="0"/>
            </a:br>
            <a:r>
              <a:rPr lang="en-US" dirty="0"/>
              <a:t>desired photo from Templafy “Photos” </a:t>
            </a:r>
            <a:endParaRPr lang="en-US"/>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p:txBody>
      </p:sp>
      <p:sp>
        <p:nvSpPr>
          <p:cNvPr id="9" name="Footer Placeholder 8">
            <a:extLst>
              <a:ext uri="{FF2B5EF4-FFF2-40B4-BE49-F238E27FC236}">
                <a16:creationId xmlns:a16="http://schemas.microsoft.com/office/drawing/2014/main" id="{01A6B237-376D-FBB9-C58C-BDD6F632CABF}"/>
              </a:ext>
            </a:extLst>
          </p:cNvPr>
          <p:cNvSpPr>
            <a:spLocks noGrp="1"/>
          </p:cNvSpPr>
          <p:nvPr>
            <p:ph type="ftr" sz="quarter" idx="18"/>
          </p:nvPr>
        </p:nvSpPr>
        <p:spPr/>
        <p:txBody>
          <a:bodyPr/>
          <a:lstStyle/>
          <a:p>
            <a:endParaRPr lang="en-US" dirty="0"/>
          </a:p>
        </p:txBody>
      </p:sp>
      <p:sp>
        <p:nvSpPr>
          <p:cNvPr id="6" name="Date Placeholder 5">
            <a:extLst>
              <a:ext uri="{FF2B5EF4-FFF2-40B4-BE49-F238E27FC236}">
                <a16:creationId xmlns:a16="http://schemas.microsoft.com/office/drawing/2014/main" id="{E61F5001-0950-4321-04ED-377B1C28BD3D}"/>
              </a:ext>
            </a:extLst>
          </p:cNvPr>
          <p:cNvSpPr>
            <a:spLocks noGrp="1"/>
          </p:cNvSpPr>
          <p:nvPr>
            <p:ph type="dt" sz="half" idx="17"/>
          </p:nvPr>
        </p:nvSpPr>
        <p:spPr/>
        <p:txBody>
          <a:bodyPr/>
          <a:lstStyle/>
          <a:p>
            <a:fld id="{9DAB2042-7D39-43CA-B707-2B6B67BAB1C6}" type="datetime4">
              <a:rPr lang="en-US" smtClean="0"/>
              <a:t>April 6, 2026</a:t>
            </a:fld>
            <a:endParaRPr lang="en-US" dirty="0"/>
          </a:p>
        </p:txBody>
      </p:sp>
      <p:sp>
        <p:nvSpPr>
          <p:cNvPr id="10" name="Slide Number Placeholder 9">
            <a:extLst>
              <a:ext uri="{FF2B5EF4-FFF2-40B4-BE49-F238E27FC236}">
                <a16:creationId xmlns:a16="http://schemas.microsoft.com/office/drawing/2014/main" id="{265F2533-8E44-99FF-9158-86A94D16860C}"/>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99836314"/>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 Cover and picture">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5" name="Picture Placeholder 4">
            <a:extLst>
              <a:ext uri="{FF2B5EF4-FFF2-40B4-BE49-F238E27FC236}">
                <a16:creationId xmlns:a16="http://schemas.microsoft.com/office/drawing/2014/main" id="{DC3F8057-12BE-38CC-B6F4-AD96D0FEAAAC}"/>
              </a:ext>
            </a:extLst>
          </p:cNvPr>
          <p:cNvSpPr>
            <a:spLocks noGrp="1"/>
          </p:cNvSpPr>
          <p:nvPr>
            <p:ph type="pic" sz="quarter" idx="10" hasCustomPrompt="1"/>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Select placeholder then choose the</a:t>
            </a:r>
            <a:br>
              <a:rPr lang="en-US" dirty="0"/>
            </a:br>
            <a:r>
              <a:rPr lang="en-US" dirty="0"/>
              <a:t>desired photo from Templafy “Photos” </a:t>
            </a:r>
            <a:endParaRPr lang="en-US"/>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58775" y="5738400"/>
            <a:ext cx="1396799" cy="758676"/>
          </a:xfrm>
          <a:prstGeom prst="rect">
            <a:avLst/>
          </a:prstGeom>
        </p:spPr>
      </p:pic>
      <p:sp>
        <p:nvSpPr>
          <p:cNvPr id="16" name="Blue box">
            <a:extLst>
              <a:ext uri="{FF2B5EF4-FFF2-40B4-BE49-F238E27FC236}">
                <a16:creationId xmlns:a16="http://schemas.microsoft.com/office/drawing/2014/main" id="{6F167FEB-F14C-949B-77D9-975505F95795}"/>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7" name="Dynamic legal" descr="{&quot;templafy&quot;:{&quot;id&quot;:&quot;447bb09f-d19a-4780-a4f8-f96e31c638a1&quot;}}">
            <a:extLst>
              <a:ext uri="{FF2B5EF4-FFF2-40B4-BE49-F238E27FC236}">
                <a16:creationId xmlns:a16="http://schemas.microsoft.com/office/drawing/2014/main" id="{AA50FCFC-FD2E-FE50-99BE-63972B45E0F6}"/>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8" name="Dynmic Internal use only" descr="{&quot;templafy&quot;:{&quot;id&quot;:&quot;6296014b-4a40-4664-9425-a5f677958fdd&quot;}}" title="Form.Cigna_Confidentiality.Cigna_healthcareConfidentiality">
            <a:extLst>
              <a:ext uri="{FF2B5EF4-FFF2-40B4-BE49-F238E27FC236}">
                <a16:creationId xmlns:a16="http://schemas.microsoft.com/office/drawing/2014/main" id="{A6209C70-98DD-489A-FD30-AF0E528A3AD3}"/>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4" name="Title 1">
            <a:extLst>
              <a:ext uri="{FF2B5EF4-FFF2-40B4-BE49-F238E27FC236}">
                <a16:creationId xmlns:a16="http://schemas.microsoft.com/office/drawing/2014/main" id="{45A1D762-EB1D-2577-2A31-3D4763DD613E}"/>
              </a:ext>
            </a:extLst>
          </p:cNvPr>
          <p:cNvSpPr>
            <a:spLocks noGrp="1"/>
          </p:cNvSpPr>
          <p:nvPr>
            <p:ph type="ctrTitle" hasCustomPrompt="1"/>
          </p:nvPr>
        </p:nvSpPr>
        <p:spPr bwMode="black">
          <a:xfrm>
            <a:off x="359997" y="1360800"/>
            <a:ext cx="4673966"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5" name="Subtitle 2">
            <a:extLst>
              <a:ext uri="{FF2B5EF4-FFF2-40B4-BE49-F238E27FC236}">
                <a16:creationId xmlns:a16="http://schemas.microsoft.com/office/drawing/2014/main" id="{18A4F771-D474-7070-B69D-1B60A699F80E}"/>
              </a:ext>
            </a:extLst>
          </p:cNvPr>
          <p:cNvSpPr>
            <a:spLocks noGrp="1"/>
          </p:cNvSpPr>
          <p:nvPr>
            <p:ph type="subTitle" idx="1" hasCustomPrompt="1"/>
          </p:nvPr>
        </p:nvSpPr>
        <p:spPr bwMode="black">
          <a:xfrm>
            <a:off x="359998" y="3731909"/>
            <a:ext cx="4673966"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9" name="Footer Placeholder 16">
            <a:extLst>
              <a:ext uri="{FF2B5EF4-FFF2-40B4-BE49-F238E27FC236}">
                <a16:creationId xmlns:a16="http://schemas.microsoft.com/office/drawing/2014/main" id="{6DBEA268-0D0B-EAC3-BAEC-126E76751467}"/>
              </a:ext>
            </a:extLst>
          </p:cNvPr>
          <p:cNvSpPr>
            <a:spLocks noGrp="1"/>
          </p:cNvSpPr>
          <p:nvPr>
            <p:ph type="ftr" sz="quarter" idx="22"/>
          </p:nvPr>
        </p:nvSpPr>
        <p:spPr>
          <a:xfrm>
            <a:off x="5033963" y="6318000"/>
            <a:ext cx="4851135" cy="180000"/>
          </a:xfrm>
        </p:spPr>
        <p:txBody>
          <a:bodyPr/>
          <a:lstStyle>
            <a:lvl1pPr>
              <a:defRPr>
                <a:solidFill>
                  <a:schemeClr val="tx1"/>
                </a:solidFill>
              </a:defRPr>
            </a:lvl1pPr>
          </a:lstStyle>
          <a:p>
            <a:endParaRPr lang="en-US" dirty="0"/>
          </a:p>
        </p:txBody>
      </p:sp>
      <p:sp>
        <p:nvSpPr>
          <p:cNvPr id="7" name="Date Placeholder 1">
            <a:extLst>
              <a:ext uri="{FF2B5EF4-FFF2-40B4-BE49-F238E27FC236}">
                <a16:creationId xmlns:a16="http://schemas.microsoft.com/office/drawing/2014/main" id="{9BF78AF2-297F-235E-F639-F68E31D9E763}"/>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fld id="{55F43101-CC0D-46AA-A8D0-E8C7F830C406}" type="datetime4">
              <a:rPr lang="en-US" smtClean="0"/>
              <a:t>April 6, 2026</a:t>
            </a:fld>
            <a:endParaRPr lang="en-US" dirty="0"/>
          </a:p>
        </p:txBody>
      </p:sp>
      <p:sp>
        <p:nvSpPr>
          <p:cNvPr id="10" name="Slide Number Placeholder 9">
            <a:extLst>
              <a:ext uri="{FF2B5EF4-FFF2-40B4-BE49-F238E27FC236}">
                <a16:creationId xmlns:a16="http://schemas.microsoft.com/office/drawing/2014/main" id="{6DAFAA34-7650-B385-0DD8-5608BC81D7D3}"/>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4108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22FDDB-B6BB-2D1D-4EB4-8E54F77638B5}"/>
              </a:ext>
            </a:extLst>
          </p:cNvPr>
          <p:cNvSpPr>
            <a:spLocks noGrp="1"/>
          </p:cNvSpPr>
          <p:nvPr>
            <p:ph type="pic" sz="quarter" idx="16" hasCustomPrompt="1"/>
          </p:nvPr>
        </p:nvSpPr>
        <p:spPr>
          <a:xfrm>
            <a:off x="6918794" y="0"/>
            <a:ext cx="5273207" cy="6678000"/>
          </a:xfrm>
          <a:custGeom>
            <a:avLst/>
            <a:gdLst>
              <a:gd name="connsiteX0" fmla="*/ 1004362 w 5273207"/>
              <a:gd name="connsiteY0" fmla="*/ 0 h 6678000"/>
              <a:gd name="connsiteX1" fmla="*/ 5273207 w 5273207"/>
              <a:gd name="connsiteY1" fmla="*/ 0 h 6678000"/>
              <a:gd name="connsiteX2" fmla="*/ 5273207 w 5273207"/>
              <a:gd name="connsiteY2" fmla="*/ 6678000 h 6678000"/>
              <a:gd name="connsiteX3" fmla="*/ 0 w 5273207"/>
              <a:gd name="connsiteY3" fmla="*/ 6678000 h 6678000"/>
              <a:gd name="connsiteX4" fmla="*/ 23422 w 5273207"/>
              <a:gd name="connsiteY4" fmla="*/ 6301100 h 6678000"/>
              <a:gd name="connsiteX5" fmla="*/ 1022090 w 5273207"/>
              <a:gd name="connsiteY5" fmla="*/ 15687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07" h="6678000">
                <a:moveTo>
                  <a:pt x="1004362" y="0"/>
                </a:moveTo>
                <a:lnTo>
                  <a:pt x="5273207" y="0"/>
                </a:lnTo>
                <a:lnTo>
                  <a:pt x="5273207" y="6678000"/>
                </a:lnTo>
                <a:lnTo>
                  <a:pt x="0" y="6678000"/>
                </a:lnTo>
                <a:lnTo>
                  <a:pt x="23422" y="6301100"/>
                </a:lnTo>
                <a:cubicBezTo>
                  <a:pt x="204269" y="4293714"/>
                  <a:pt x="1188942" y="2196400"/>
                  <a:pt x="1022090" y="156870"/>
                </a:cubicBez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Select placeholder then</a:t>
            </a:r>
            <a:br>
              <a:rPr lang="en-US" dirty="0"/>
            </a:br>
            <a:r>
              <a:rPr lang="en-US" dirty="0"/>
              <a:t>choose the desired photo</a:t>
            </a:r>
            <a:br>
              <a:rPr lang="en-US" dirty="0"/>
            </a:br>
            <a:r>
              <a:rPr lang="en-US" dirty="0"/>
              <a:t>from Templafy “Photos” </a:t>
            </a:r>
            <a:endParaRPr lang="en-US"/>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p:txBody>
      </p:sp>
      <p:sp>
        <p:nvSpPr>
          <p:cNvPr id="6" name="Footer Placeholder 5">
            <a:extLst>
              <a:ext uri="{FF2B5EF4-FFF2-40B4-BE49-F238E27FC236}">
                <a16:creationId xmlns:a16="http://schemas.microsoft.com/office/drawing/2014/main" id="{83615711-8177-D522-B1C5-179CE27929C7}"/>
              </a:ext>
            </a:extLst>
          </p:cNvPr>
          <p:cNvSpPr>
            <a:spLocks noGrp="1"/>
          </p:cNvSpPr>
          <p:nvPr>
            <p:ph type="ftr" sz="quarter" idx="17"/>
          </p:nvPr>
        </p:nvSpPr>
        <p:spPr/>
        <p:txBody>
          <a:bodyPr/>
          <a:lstStyle>
            <a:lvl1pPr>
              <a:defRPr>
                <a:solidFill>
                  <a:schemeClr val="bg1"/>
                </a:solidFill>
              </a:defRPr>
            </a:lvl1p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fld id="{E10947C8-0D0A-410F-9AEA-0C848DFDFC24}" type="datetime4">
              <a:rPr lang="en-US" smtClean="0"/>
              <a:t>April 6,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084872415"/>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3704400" cy="2610000"/>
          </a:xfrm>
        </p:spPr>
        <p:txBody>
          <a:bodyPr/>
          <a:lstStyle>
            <a:lvl1pPr>
              <a:defRPr sz="2400"/>
            </a:lvl1pPr>
          </a:lstStyle>
          <a:p>
            <a:r>
              <a:rPr lang="en-US" dirty="0"/>
              <a:t>Click to add title</a:t>
            </a:r>
            <a:endParaRPr lang="en-US"/>
          </a:p>
        </p:txBody>
      </p:sp>
      <p:sp>
        <p:nvSpPr>
          <p:cNvPr id="3" name="Content Placeholder 2"/>
          <p:cNvSpPr>
            <a:spLocks noGrp="1"/>
          </p:cNvSpPr>
          <p:nvPr>
            <p:ph idx="1" hasCustomPrompt="1"/>
          </p:nvPr>
        </p:nvSpPr>
        <p:spPr>
          <a:xfrm>
            <a:off x="3600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42444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81288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81288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endParaRPr lang="en-US" dirty="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fld id="{8D11B677-1255-4731-AEF5-9678538E09A7}" type="datetime4">
              <a:rPr lang="en-US" smtClean="0"/>
              <a:t>April 6, 2026</a:t>
            </a:fld>
            <a:endParaRPr lang="en-US" dirty="0"/>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47151479"/>
      </p:ext>
    </p:extLst>
  </p:cSld>
  <p:clrMapOvr>
    <a:masterClrMapping/>
  </p:clrMapOvr>
  <p:extLst>
    <p:ext uri="{DCECCB84-F9BA-43D5-87BE-67443E8EF086}">
      <p15:sldGuideLst xmlns:p15="http://schemas.microsoft.com/office/powerpoint/2012/main">
        <p15:guide id="2" orient="horz" pos="3733" userDrawn="1">
          <p15:clr>
            <a:srgbClr val="A4A3A4"/>
          </p15:clr>
        </p15:guide>
        <p15:guide id="3" orient="horz" pos="2088" userDrawn="1">
          <p15:clr>
            <a:srgbClr val="A4A3A4"/>
          </p15:clr>
        </p15:guide>
        <p15:guide id="4" orient="horz" pos="1872"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2732400" cy="2610000"/>
          </a:xfrm>
        </p:spPr>
        <p:txBody>
          <a:bodyPr/>
          <a:lstStyle>
            <a:lvl1pPr>
              <a:defRPr sz="2400"/>
            </a:lvl1pPr>
          </a:lstStyle>
          <a:p>
            <a:r>
              <a:rPr lang="en-US" dirty="0"/>
              <a:t>Click to add title</a:t>
            </a:r>
            <a:endParaRPr lang="en-US"/>
          </a:p>
        </p:txBody>
      </p:sp>
      <p:sp>
        <p:nvSpPr>
          <p:cNvPr id="3" name="Content Placeholder 2"/>
          <p:cNvSpPr>
            <a:spLocks noGrp="1"/>
          </p:cNvSpPr>
          <p:nvPr>
            <p:ph idx="1" hasCustomPrompt="1"/>
          </p:nvPr>
        </p:nvSpPr>
        <p:spPr>
          <a:xfrm>
            <a:off x="3600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724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32724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6186488"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6186488"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4" name="Content Placeholder 4">
            <a:extLst>
              <a:ext uri="{FF2B5EF4-FFF2-40B4-BE49-F238E27FC236}">
                <a16:creationId xmlns:a16="http://schemas.microsoft.com/office/drawing/2014/main" id="{3DBDC930-EF32-F81E-E492-F1792A03922C}"/>
              </a:ext>
            </a:extLst>
          </p:cNvPr>
          <p:cNvSpPr>
            <a:spLocks noGrp="1"/>
          </p:cNvSpPr>
          <p:nvPr>
            <p:ph sz="half" idx="22" hasCustomPrompt="1"/>
          </p:nvPr>
        </p:nvSpPr>
        <p:spPr>
          <a:xfrm>
            <a:off x="91008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5" name="Content Placeholder 4">
            <a:extLst>
              <a:ext uri="{FF2B5EF4-FFF2-40B4-BE49-F238E27FC236}">
                <a16:creationId xmlns:a16="http://schemas.microsoft.com/office/drawing/2014/main" id="{E1FBB305-A006-8062-DB21-A7051AB973F8}"/>
              </a:ext>
            </a:extLst>
          </p:cNvPr>
          <p:cNvSpPr>
            <a:spLocks noGrp="1"/>
          </p:cNvSpPr>
          <p:nvPr>
            <p:ph sz="half" idx="23" hasCustomPrompt="1"/>
          </p:nvPr>
        </p:nvSpPr>
        <p:spPr>
          <a:xfrm>
            <a:off x="91008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endParaRPr lang="en-US" dirty="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fld id="{9795C5D5-58C0-4127-B9F4-47907E1EC758}" type="datetime4">
              <a:rPr lang="en-US" smtClean="0"/>
              <a:t>April 6, 2026</a:t>
            </a:fld>
            <a:endParaRPr lang="en-US" dirty="0"/>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245368000"/>
      </p:ext>
    </p:extLst>
  </p:cSld>
  <p:clrMapOvr>
    <a:masterClrMapping/>
  </p:clrMapOvr>
  <p:extLst>
    <p:ext uri="{DCECCB84-F9BA-43D5-87BE-67443E8EF086}">
      <p15:sldGuideLst xmlns:p15="http://schemas.microsoft.com/office/powerpoint/2012/main">
        <p15:guide id="2" orient="horz" pos="3733" userDrawn="1">
          <p15:clr>
            <a:srgbClr val="A4A3A4"/>
          </p15:clr>
        </p15:guide>
        <p15:guide id="3" orient="horz" pos="2088" userDrawn="1">
          <p15:clr>
            <a:srgbClr val="A4A3A4"/>
          </p15:clr>
        </p15:guide>
        <p15:guide id="4" orient="horz" pos="1872"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bwMode="white">
          <a:xfrm>
            <a:off x="0" y="0"/>
            <a:ext cx="121920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noChangeAspect="1"/>
          </p:cNvSpPr>
          <p:nvPr userDrawn="1"/>
        </p:nvSpPr>
        <p:spPr bwMode="ltGray">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0033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3" name="Blue box">
            <a:extLst>
              <a:ext uri="{FF2B5EF4-FFF2-40B4-BE49-F238E27FC236}">
                <a16:creationId xmlns:a16="http://schemas.microsoft.com/office/drawing/2014/main" id="{B1DC151A-E303-7E95-2680-CA70DDCF84C6}"/>
              </a:ext>
            </a:extLst>
          </p:cNvPr>
          <p:cNvSpPr/>
          <p:nvPr userDrawn="1"/>
        </p:nvSpPr>
        <p:spPr bwMode="black">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4" name="Dynamic legal" descr="{&quot;templafy&quot;:{&quot;id&quot;:&quot;03cfee30-a254-45f4-9a54-1793b54961ee&quot;}}">
            <a:extLst>
              <a:ext uri="{FF2B5EF4-FFF2-40B4-BE49-F238E27FC236}">
                <a16:creationId xmlns:a16="http://schemas.microsoft.com/office/drawing/2014/main" id="{2E53261E-5492-3692-AA95-11ED11159A4F}"/>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b8f03a9c-9380-4b56-9885-d5340e4d5ad1&quot;}}" title="Form.Cigna_Confidentiality.Cigna_healthcareConfidentiality">
            <a:extLst>
              <a:ext uri="{FF2B5EF4-FFF2-40B4-BE49-F238E27FC236}">
                <a16:creationId xmlns:a16="http://schemas.microsoft.com/office/drawing/2014/main" id="{DE5FE25A-0679-2FA7-5ACF-B7BDCFDB249C}"/>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black">
          <a:xfrm>
            <a:off x="360000" y="720000"/>
            <a:ext cx="6616800" cy="5205600"/>
          </a:xfrm>
        </p:spPr>
        <p:txBody>
          <a:bodyPr anchor="ctr" anchorCtr="0"/>
          <a:lstStyle>
            <a:lvl1pPr>
              <a:defRPr sz="5400">
                <a:solidFill>
                  <a:schemeClr val="bg1"/>
                </a:solidFill>
              </a:defRPr>
            </a:lvl1pPr>
          </a:lstStyle>
          <a:p>
            <a:r>
              <a:rPr lang="en-US" dirty="0"/>
              <a:t>Click to add title</a:t>
            </a:r>
            <a:endParaRPr lang="en-US"/>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black"/>
        <p:txBody>
          <a:bodyPr/>
          <a:lstStyle>
            <a:lvl1pPr>
              <a:defRPr>
                <a:solidFill>
                  <a:schemeClr val="bg1"/>
                </a:solidFill>
              </a:defRPr>
            </a:lvl1pPr>
          </a:lstStyle>
          <a:p>
            <a:endParaRPr lang="en-US"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black">
          <a:xfrm>
            <a:off x="9887592" y="6318000"/>
            <a:ext cx="1585607" cy="180000"/>
          </a:xfrm>
          <a:prstGeom prst="rect">
            <a:avLst/>
          </a:prstGeom>
        </p:spPr>
        <p:txBody>
          <a:bodyPr/>
          <a:lstStyle>
            <a:lvl1pPr algn="r">
              <a:defRPr>
                <a:solidFill>
                  <a:schemeClr val="bg1"/>
                </a:solidFill>
              </a:defRPr>
            </a:lvl1pPr>
          </a:lstStyle>
          <a:p>
            <a:fld id="{113835AE-C3D7-4600-AD7F-F051C26A9DD3}" type="datetime4">
              <a:rPr lang="en-US" smtClean="0"/>
              <a:t>April 6, 2026</a:t>
            </a:fld>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black"/>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395254079"/>
      </p:ext>
    </p:extLst>
  </p:cSld>
  <p:clrMapOvr>
    <a:masterClrMapping/>
  </p:clrMapOvr>
  <p:extLst>
    <p:ext uri="{DCECCB84-F9BA-43D5-87BE-67443E8EF086}">
      <p15:sldGuideLst xmlns:p15="http://schemas.microsoft.com/office/powerpoint/2012/main">
        <p15:guide id="1" orient="horz" pos="453" userDrawn="1">
          <p15:clr>
            <a:srgbClr val="A4A3A4"/>
          </p15:clr>
        </p15:guide>
        <p15:guide id="2" orient="horz" pos="3734"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bwMode="white">
          <a:xfrm>
            <a:off x="0" y="0"/>
            <a:ext cx="121920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accent1"/>
              </a:solidFill>
            </a:endParaRPr>
          </a:p>
        </p:txBody>
      </p:sp>
      <p:sp>
        <p:nvSpPr>
          <p:cNvPr id="2" name="Freeform 5">
            <a:extLst>
              <a:ext uri="{FF2B5EF4-FFF2-40B4-BE49-F238E27FC236}">
                <a16:creationId xmlns:a16="http://schemas.microsoft.com/office/drawing/2014/main" id="{F17530DC-C270-8440-B406-E54DC6D4D3C4}"/>
              </a:ext>
            </a:extLst>
          </p:cNvPr>
          <p:cNvSpPr>
            <a:spLocks noChangeAspect="1"/>
          </p:cNvSpPr>
          <p:nvPr userDrawn="1"/>
        </p:nvSpPr>
        <p:spPr bwMode="gray">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A1F7A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3" name="Blue box">
            <a:extLst>
              <a:ext uri="{FF2B5EF4-FFF2-40B4-BE49-F238E27FC236}">
                <a16:creationId xmlns:a16="http://schemas.microsoft.com/office/drawing/2014/main" id="{67AB8E39-F432-956F-8E6B-8EE4D68730AC}"/>
              </a:ext>
            </a:extLst>
          </p:cNvPr>
          <p:cNvSpPr/>
          <p:nvPr userDrawn="1"/>
        </p:nvSpPr>
        <p:spPr bwMode="black">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4" name="Dynamic legal" descr="{&quot;templafy&quot;:{&quot;id&quot;:&quot;f77194a4-917a-4d80-baf8-26be2d39a395&quot;}}">
            <a:extLst>
              <a:ext uri="{FF2B5EF4-FFF2-40B4-BE49-F238E27FC236}">
                <a16:creationId xmlns:a16="http://schemas.microsoft.com/office/drawing/2014/main" id="{79D16DBF-711C-E0C4-2200-639AD3F2D46F}"/>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bb3f8888-bb5b-4c86-a258-3e5507bfccba&quot;}}" title="Form.Cigna_Confidentiality.Cigna_healthcareConfidentiality">
            <a:extLst>
              <a:ext uri="{FF2B5EF4-FFF2-40B4-BE49-F238E27FC236}">
                <a16:creationId xmlns:a16="http://schemas.microsoft.com/office/drawing/2014/main" id="{67A68A40-BDD6-4FEA-2A88-5E2B2145076D}"/>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itle 10">
            <a:extLst>
              <a:ext uri="{FF2B5EF4-FFF2-40B4-BE49-F238E27FC236}">
                <a16:creationId xmlns:a16="http://schemas.microsoft.com/office/drawing/2014/main" id="{8803E168-A7F5-7A70-1769-1664A5AE35DE}"/>
              </a:ext>
            </a:extLst>
          </p:cNvPr>
          <p:cNvSpPr>
            <a:spLocks noGrp="1"/>
          </p:cNvSpPr>
          <p:nvPr>
            <p:ph type="title" hasCustomPrompt="1"/>
          </p:nvPr>
        </p:nvSpPr>
        <p:spPr bwMode="black">
          <a:xfrm>
            <a:off x="360000" y="720000"/>
            <a:ext cx="6616800" cy="5205600"/>
          </a:xfrm>
        </p:spPr>
        <p:txBody>
          <a:bodyPr anchor="ctr" anchorCtr="0"/>
          <a:lstStyle>
            <a:lvl1pPr>
              <a:defRPr sz="5400">
                <a:solidFill>
                  <a:schemeClr val="bg1"/>
                </a:solidFill>
              </a:defRPr>
            </a:lvl1pPr>
          </a:lstStyle>
          <a:p>
            <a:r>
              <a:rPr lang="en-US" dirty="0"/>
              <a:t>Click to add title</a:t>
            </a:r>
            <a:endParaRPr lang="en-US"/>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black"/>
        <p:txBody>
          <a:bodyPr/>
          <a:lstStyle>
            <a:lvl1pPr>
              <a:defRPr>
                <a:solidFill>
                  <a:schemeClr val="bg1"/>
                </a:solidFill>
              </a:defRPr>
            </a:lvl1pPr>
          </a:lstStyle>
          <a:p>
            <a:endParaRPr lang="en-US"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black">
          <a:xfrm>
            <a:off x="9887592" y="6318000"/>
            <a:ext cx="1585607" cy="180000"/>
          </a:xfrm>
          <a:prstGeom prst="rect">
            <a:avLst/>
          </a:prstGeom>
        </p:spPr>
        <p:txBody>
          <a:bodyPr/>
          <a:lstStyle>
            <a:lvl1pPr algn="r">
              <a:defRPr>
                <a:solidFill>
                  <a:schemeClr val="bg1"/>
                </a:solidFill>
              </a:defRPr>
            </a:lvl1pPr>
          </a:lstStyle>
          <a:p>
            <a:fld id="{1EA518A4-4756-466C-9665-49E0D276AB9E}" type="datetime4">
              <a:rPr lang="en-US" smtClean="0"/>
              <a:t>April 6, 2026</a:t>
            </a:fld>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black"/>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95525553"/>
      </p:ext>
    </p:extLst>
  </p:cSld>
  <p:clrMapOvr>
    <a:masterClrMapping/>
  </p:clrMapOvr>
  <p:extLst>
    <p:ext uri="{DCECCB84-F9BA-43D5-87BE-67443E8EF086}">
      <p15:sldGuideLst xmlns:p15="http://schemas.microsoft.com/office/powerpoint/2012/main">
        <p15:guide id="1" orient="horz" pos="453" userDrawn="1">
          <p15:clr>
            <a:srgbClr val="A4A3A4"/>
          </p15:clr>
        </p15:guide>
        <p15:guide id="2" orient="horz" pos="3734"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bwMode="white">
          <a:xfrm>
            <a:off x="0" y="0"/>
            <a:ext cx="121920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accent1"/>
              </a:solidFill>
            </a:endParaRPr>
          </a:p>
        </p:txBody>
      </p:sp>
      <p:sp>
        <p:nvSpPr>
          <p:cNvPr id="2" name="Freeform 5">
            <a:extLst>
              <a:ext uri="{FF2B5EF4-FFF2-40B4-BE49-F238E27FC236}">
                <a16:creationId xmlns:a16="http://schemas.microsoft.com/office/drawing/2014/main" id="{0FAB332B-DE62-6465-7673-AEE0B8217C50}"/>
              </a:ext>
            </a:extLst>
          </p:cNvPr>
          <p:cNvSpPr>
            <a:spLocks noChangeAspect="1"/>
          </p:cNvSpPr>
          <p:nvPr userDrawn="1"/>
        </p:nvSpPr>
        <p:spPr bwMode="gray">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FAA1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3" name="Blue box">
            <a:extLst>
              <a:ext uri="{FF2B5EF4-FFF2-40B4-BE49-F238E27FC236}">
                <a16:creationId xmlns:a16="http://schemas.microsoft.com/office/drawing/2014/main" id="{5E50C9AF-5975-07E6-11AD-FBB4A4D2740F}"/>
              </a:ext>
            </a:extLst>
          </p:cNvPr>
          <p:cNvSpPr/>
          <p:nvPr userDrawn="1"/>
        </p:nvSpPr>
        <p:spPr bwMode="black">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4" name="Dynamic legal" descr="{&quot;templafy&quot;:{&quot;id&quot;:&quot;fe40483c-5d3a-4dd2-a1a4-c188ba27540c&quot;}}">
            <a:extLst>
              <a:ext uri="{FF2B5EF4-FFF2-40B4-BE49-F238E27FC236}">
                <a16:creationId xmlns:a16="http://schemas.microsoft.com/office/drawing/2014/main" id="{16E77057-6484-0861-4388-273F5DF0913F}"/>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59371423-dd36-47ba-aebc-eaf0b97ec813&quot;}}" title="Form.Cigna_Confidentiality.Cigna_healthcareConfidentiality">
            <a:extLst>
              <a:ext uri="{FF2B5EF4-FFF2-40B4-BE49-F238E27FC236}">
                <a16:creationId xmlns:a16="http://schemas.microsoft.com/office/drawing/2014/main" id="{4711A0E0-23BD-512F-A7C3-E4A27AF4F658}"/>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itle 10">
            <a:extLst>
              <a:ext uri="{FF2B5EF4-FFF2-40B4-BE49-F238E27FC236}">
                <a16:creationId xmlns:a16="http://schemas.microsoft.com/office/drawing/2014/main" id="{0040CB02-88B9-FCF1-B638-BE950864210F}"/>
              </a:ext>
            </a:extLst>
          </p:cNvPr>
          <p:cNvSpPr>
            <a:spLocks noGrp="1"/>
          </p:cNvSpPr>
          <p:nvPr>
            <p:ph type="title" hasCustomPrompt="1"/>
          </p:nvPr>
        </p:nvSpPr>
        <p:spPr bwMode="black">
          <a:xfrm>
            <a:off x="360000" y="720000"/>
            <a:ext cx="6616800" cy="5205600"/>
          </a:xfrm>
        </p:spPr>
        <p:txBody>
          <a:bodyPr anchor="ctr" anchorCtr="0"/>
          <a:lstStyle>
            <a:lvl1pPr>
              <a:defRPr sz="5400">
                <a:solidFill>
                  <a:schemeClr val="bg1"/>
                </a:solidFill>
              </a:defRPr>
            </a:lvl1pPr>
          </a:lstStyle>
          <a:p>
            <a:r>
              <a:rPr lang="en-US" dirty="0"/>
              <a:t>Click to add title</a:t>
            </a:r>
            <a:endParaRPr lang="en-US"/>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black"/>
        <p:txBody>
          <a:bodyPr/>
          <a:lstStyle>
            <a:lvl1pPr>
              <a:defRPr>
                <a:solidFill>
                  <a:schemeClr val="bg1"/>
                </a:solidFill>
              </a:defRPr>
            </a:lvl1pPr>
          </a:lstStyle>
          <a:p>
            <a:endParaRPr lang="en-US"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black">
          <a:xfrm>
            <a:off x="9887592" y="6318000"/>
            <a:ext cx="1585607" cy="180000"/>
          </a:xfrm>
          <a:prstGeom prst="rect">
            <a:avLst/>
          </a:prstGeom>
        </p:spPr>
        <p:txBody>
          <a:bodyPr/>
          <a:lstStyle>
            <a:lvl1pPr algn="r">
              <a:defRPr>
                <a:solidFill>
                  <a:schemeClr val="bg1"/>
                </a:solidFill>
              </a:defRPr>
            </a:lvl1pPr>
          </a:lstStyle>
          <a:p>
            <a:fld id="{312F2BA0-1536-4F71-AF4E-A02B2F17D48D}" type="datetime4">
              <a:rPr lang="en-US" smtClean="0"/>
              <a:t>April 6, 2026</a:t>
            </a:fld>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black"/>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331187745"/>
      </p:ext>
    </p:extLst>
  </p:cSld>
  <p:clrMapOvr>
    <a:masterClrMapping/>
  </p:clrMapOvr>
  <p:extLst>
    <p:ext uri="{DCECCB84-F9BA-43D5-87BE-67443E8EF086}">
      <p15:sldGuideLst xmlns:p15="http://schemas.microsoft.com/office/powerpoint/2012/main">
        <p15:guide id="1" orient="horz" pos="453" userDrawn="1">
          <p15:clr>
            <a:srgbClr val="A4A3A4"/>
          </p15:clr>
        </p15:guide>
        <p15:guide id="2" orient="horz" pos="3734"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 Thanks">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Picture Placeholder 3">
            <a:extLst>
              <a:ext uri="{FF2B5EF4-FFF2-40B4-BE49-F238E27FC236}">
                <a16:creationId xmlns:a16="http://schemas.microsoft.com/office/drawing/2014/main" id="{3120684B-8D00-7903-A1FF-C0875815BAA8}"/>
              </a:ext>
            </a:extLst>
          </p:cNvPr>
          <p:cNvSpPr>
            <a:spLocks noGrp="1"/>
          </p:cNvSpPr>
          <p:nvPr>
            <p:ph type="pic" sz="quarter" idx="10" hasCustomPrompt="1"/>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Select placeholder then choose the</a:t>
            </a:r>
            <a:br>
              <a:rPr lang="en-US" dirty="0"/>
            </a:br>
            <a:r>
              <a:rPr lang="en-US" dirty="0"/>
              <a:t>desired photo from Templafy “Photos” </a:t>
            </a:r>
            <a:endParaRPr lang="en-US"/>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58775" y="5745147"/>
            <a:ext cx="1396800" cy="758677"/>
          </a:xfrm>
          <a:prstGeom prst="rect">
            <a:avLst/>
          </a:prstGeom>
        </p:spPr>
      </p:pic>
      <p:sp>
        <p:nvSpPr>
          <p:cNvPr id="13" name="Blue box">
            <a:extLst>
              <a:ext uri="{FF2B5EF4-FFF2-40B4-BE49-F238E27FC236}">
                <a16:creationId xmlns:a16="http://schemas.microsoft.com/office/drawing/2014/main" id="{A9D9EE3F-4754-FB82-C767-594682FD2860}"/>
              </a:ext>
            </a:extLst>
          </p:cNvPr>
          <p:cNvSpPr/>
          <p:nvPr userDrawn="1"/>
        </p:nvSpPr>
        <p:spPr bwMode="black">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4" name="Dynamic legal" descr="{&quot;templafy&quot;:{&quot;id&quot;:&quot;57f8bd50-438e-4006-818a-48ae9a73e04b&quot;}}">
            <a:extLst>
              <a:ext uri="{FF2B5EF4-FFF2-40B4-BE49-F238E27FC236}">
                <a16:creationId xmlns:a16="http://schemas.microsoft.com/office/drawing/2014/main" id="{4054CFB4-CE23-08A7-7216-04413E6E9751}"/>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4d4e7c24-784d-4e31-8502-7fd4fdcd3439&quot;}}" title="Form.Cigna_Confidentiality.Cigna_healthcareConfidentiality">
            <a:extLst>
              <a:ext uri="{FF2B5EF4-FFF2-40B4-BE49-F238E27FC236}">
                <a16:creationId xmlns:a16="http://schemas.microsoft.com/office/drawing/2014/main" id="{AA4660D6-8863-9E3E-74CE-D348489E27E3}"/>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black">
          <a:xfrm>
            <a:off x="358775" y="1428750"/>
            <a:ext cx="7588249" cy="3484563"/>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8" name="Footer Placeholder 7">
            <a:extLst>
              <a:ext uri="{FF2B5EF4-FFF2-40B4-BE49-F238E27FC236}">
                <a16:creationId xmlns:a16="http://schemas.microsoft.com/office/drawing/2014/main" id="{87398FFA-EE82-A1C1-2C91-1BA6B30F654F}"/>
              </a:ext>
            </a:extLst>
          </p:cNvPr>
          <p:cNvSpPr>
            <a:spLocks noGrp="1"/>
          </p:cNvSpPr>
          <p:nvPr>
            <p:ph type="ftr" sz="quarter" idx="18"/>
          </p:nvPr>
        </p:nvSpPr>
        <p:spPr/>
        <p:txBody>
          <a:bodyPr/>
          <a:lstStyle>
            <a:lvl1pPr>
              <a:defRPr>
                <a:solidFill>
                  <a:schemeClr val="tx1"/>
                </a:solidFill>
              </a:defRPr>
            </a:lvl1pPr>
          </a:lstStyle>
          <a:p>
            <a:endParaRPr lang="en-US" dirty="0"/>
          </a:p>
        </p:txBody>
      </p:sp>
      <p:sp>
        <p:nvSpPr>
          <p:cNvPr id="7" name="Date Placeholder 6">
            <a:extLst>
              <a:ext uri="{FF2B5EF4-FFF2-40B4-BE49-F238E27FC236}">
                <a16:creationId xmlns:a16="http://schemas.microsoft.com/office/drawing/2014/main" id="{C33BF2B2-742D-5FFD-D23F-C79D4FA1E824}"/>
              </a:ext>
            </a:extLst>
          </p:cNvPr>
          <p:cNvSpPr>
            <a:spLocks noGrp="1"/>
          </p:cNvSpPr>
          <p:nvPr>
            <p:ph type="dt" sz="half" idx="17"/>
          </p:nvPr>
        </p:nvSpPr>
        <p:spPr/>
        <p:txBody>
          <a:bodyPr/>
          <a:lstStyle>
            <a:lvl1pPr>
              <a:defRPr>
                <a:solidFill>
                  <a:schemeClr val="tx1"/>
                </a:solidFill>
              </a:defRPr>
            </a:lvl1pPr>
          </a:lstStyle>
          <a:p>
            <a:fld id="{F5DCCAA9-09FB-4898-B505-E3E378509EAF}" type="datetime4">
              <a:rPr lang="en-US" smtClean="0"/>
              <a:t>April 6, 2026</a:t>
            </a:fld>
            <a:endParaRPr lang="en-US" dirty="0"/>
          </a:p>
        </p:txBody>
      </p:sp>
      <p:sp>
        <p:nvSpPr>
          <p:cNvPr id="10" name="Slide Number Placeholder 9">
            <a:extLst>
              <a:ext uri="{FF2B5EF4-FFF2-40B4-BE49-F238E27FC236}">
                <a16:creationId xmlns:a16="http://schemas.microsoft.com/office/drawing/2014/main" id="{FE98FD76-5104-AD9D-2BAF-2849AA9C093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836176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B7E7B5CF-DF66-4629-ADE6-3A7D9DC3B8A3}" type="datetime4">
              <a:rPr lang="en-US" smtClean="0"/>
              <a:t>April 6,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custDataLst>
      <p:tags r:id="rId1"/>
    </p:custDataLst>
    <p:extLst>
      <p:ext uri="{BB962C8B-B14F-4D97-AF65-F5344CB8AC3E}">
        <p14:creationId xmlns:p14="http://schemas.microsoft.com/office/powerpoint/2010/main" val="402610866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F7E808F-8C95-AF3A-F901-FCC3D3D2EBCF}"/>
              </a:ext>
            </a:extLst>
          </p:cNvPr>
          <p:cNvSpPr>
            <a:spLocks noGrp="1"/>
          </p:cNvSpPr>
          <p:nvPr>
            <p:ph type="ftr" sz="quarter" idx="12"/>
          </p:nvPr>
        </p:nvSpPr>
        <p:spPr/>
        <p:txBody>
          <a:bodyPr/>
          <a:lstStyle/>
          <a:p>
            <a:endParaRPr lang="en-US" dirty="0"/>
          </a:p>
        </p:txBody>
      </p:sp>
      <p:sp>
        <p:nvSpPr>
          <p:cNvPr id="3" name="Date Placeholder 2">
            <a:extLst>
              <a:ext uri="{FF2B5EF4-FFF2-40B4-BE49-F238E27FC236}">
                <a16:creationId xmlns:a16="http://schemas.microsoft.com/office/drawing/2014/main" id="{0DE7C7C7-70A7-FB30-223A-CB2357C229C9}"/>
              </a:ext>
            </a:extLst>
          </p:cNvPr>
          <p:cNvSpPr>
            <a:spLocks noGrp="1"/>
          </p:cNvSpPr>
          <p:nvPr>
            <p:ph type="dt" sz="half" idx="10"/>
          </p:nvPr>
        </p:nvSpPr>
        <p:spPr>
          <a:xfrm>
            <a:off x="9887592" y="6318000"/>
            <a:ext cx="1585607" cy="180000"/>
          </a:xfrm>
          <a:prstGeom prst="rect">
            <a:avLst/>
          </a:prstGeom>
        </p:spPr>
        <p:txBody>
          <a:bodyPr/>
          <a:lstStyle/>
          <a:p>
            <a:pPr algn="r"/>
            <a:fld id="{B1B147B0-CA54-4DF8-9A96-ECC5DE405628}" type="datetime4">
              <a:rPr lang="en-US" smtClean="0"/>
              <a:t>April 6, 2026</a:t>
            </a:fld>
            <a:endParaRPr lang="en-US" dirty="0"/>
          </a:p>
        </p:txBody>
      </p:sp>
      <p:sp>
        <p:nvSpPr>
          <p:cNvPr id="4" name="Slide Number Placeholder 3">
            <a:extLst>
              <a:ext uri="{FF2B5EF4-FFF2-40B4-BE49-F238E27FC236}">
                <a16:creationId xmlns:a16="http://schemas.microsoft.com/office/drawing/2014/main" id="{3372A712-3FB5-BB07-6772-0C564A5FD394}"/>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88161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564FD3-6B43-8B95-EB86-2F7723AD67F6}"/>
              </a:ext>
            </a:extLst>
          </p:cNvPr>
          <p:cNvSpPr>
            <a:spLocks noGrp="1" noRot="1" noMove="1" noResize="1" noEditPoints="1" noAdjustHandles="1" noChangeArrowheads="1" noChangeShapeType="1"/>
          </p:cNvSpPr>
          <p:nvPr userDrawn="1"/>
        </p:nvSpPr>
        <p:spPr>
          <a:xfrm>
            <a:off x="6007100" y="0"/>
            <a:ext cx="61849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4" name="Text Box 3">
            <a:extLst>
              <a:ext uri="{FF2B5EF4-FFF2-40B4-BE49-F238E27FC236}">
                <a16:creationId xmlns:a16="http://schemas.microsoft.com/office/drawing/2014/main" id="{F9A5B8F1-CC54-E9FD-886A-F4A6A0BD7E7C}"/>
              </a:ext>
            </a:extLst>
          </p:cNvPr>
          <p:cNvSpPr txBox="1">
            <a:spLocks noChangeArrowheads="1"/>
          </p:cNvSpPr>
          <p:nvPr userDrawn="1"/>
        </p:nvSpPr>
        <p:spPr bwMode="auto">
          <a:xfrm>
            <a:off x="359866" y="4892833"/>
            <a:ext cx="2732584" cy="183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altLang="da-DK" sz="1400" b="0" i="0" u="none" strike="noStrike" kern="1200" cap="none" spc="0" normalizeH="0" baseline="0" noProof="1">
                <a:ln>
                  <a:noFill/>
                </a:ln>
                <a:solidFill>
                  <a:srgbClr val="000000"/>
                </a:solidFill>
                <a:effectLst/>
                <a:uLnTx/>
                <a:uFillTx/>
                <a:latin typeface="Verdana"/>
                <a:ea typeface="+mn-ea"/>
                <a:cs typeface="Arial" panose="020B0604020202020204" pitchFamily="34" charset="0"/>
              </a:rPr>
              <a:t>PHOTO PLACEHOLDERS</a:t>
            </a:r>
            <a:endParaRPr lang="en-US" sz="800" dirty="0">
              <a:solidFill>
                <a:schemeClr val="tx1"/>
              </a:solidFill>
            </a:endParaRPr>
          </a:p>
          <a:p>
            <a:pPr eaLnBrk="1" hangingPunct="1">
              <a:spcAft>
                <a:spcPts val="600"/>
              </a:spcAft>
              <a:defRPr/>
            </a:pPr>
            <a:r>
              <a:rPr lang="en-US" altLang="da-DK" sz="800" b="0" noProof="1">
                <a:solidFill>
                  <a:schemeClr val="tx1"/>
                </a:solidFill>
                <a:latin typeface="+mn-lt"/>
                <a:cs typeface="Verdana" panose="020B0604030504040204" pitchFamily="34" charset="0"/>
              </a:rPr>
              <a:t>On slides with existing photo placeholders, click the placeholder shape to highlight then select the desired photo from Templafy </a:t>
            </a:r>
            <a:r>
              <a:rPr lang="en-US" altLang="da-DK" sz="800" b="1" noProof="1">
                <a:solidFill>
                  <a:schemeClr val="tx1"/>
                </a:solidFill>
                <a:latin typeface="+mn-lt"/>
                <a:cs typeface="Verdana" panose="020B0604030504040204" pitchFamily="34" charset="0"/>
              </a:rPr>
              <a:t>“Photos”.</a:t>
            </a:r>
            <a:r>
              <a:rPr lang="en-US" altLang="da-DK" sz="800" b="0" noProof="1">
                <a:solidFill>
                  <a:schemeClr val="tx1"/>
                </a:solidFill>
                <a:latin typeface="Verdana" charset="0"/>
                <a:cs typeface="+mn-cs"/>
              </a:rPr>
              <a:t> </a:t>
            </a:r>
            <a:r>
              <a:rPr lang="en-US" altLang="da-DK" sz="800" b="0" noProof="1">
                <a:solidFill>
                  <a:schemeClr val="tx1"/>
                </a:solidFill>
                <a:latin typeface="+mn-lt"/>
                <a:cs typeface="Verdana" panose="020B0604030504040204" pitchFamily="34" charset="0"/>
              </a:rPr>
              <a:t>Click </a:t>
            </a:r>
            <a:r>
              <a:rPr lang="en-US" altLang="da-DK" sz="800" b="1" noProof="1">
                <a:solidFill>
                  <a:schemeClr val="tx1"/>
                </a:solidFill>
                <a:latin typeface="+mn-lt"/>
                <a:cs typeface="Verdana" panose="020B0604030504040204" pitchFamily="34" charset="0"/>
              </a:rPr>
              <a:t>Crop</a:t>
            </a:r>
            <a:r>
              <a:rPr lang="en-US" altLang="da-DK" sz="800" b="0" noProof="1">
                <a:solidFill>
                  <a:schemeClr val="tx1"/>
                </a:solidFill>
                <a:latin typeface="+mn-lt"/>
                <a:cs typeface="Verdana" panose="020B0604030504040204" pitchFamily="34" charset="0"/>
              </a:rPr>
              <a:t> to change size or focus of the image.</a:t>
            </a:r>
            <a:endParaRPr lang="en-US" sz="800" dirty="0">
              <a:solidFill>
                <a:schemeClr val="tx1"/>
              </a:solidFill>
            </a:endParaRPr>
          </a:p>
          <a:p>
            <a:pPr marL="0" indent="0" eaLnBrk="1" hangingPunct="1">
              <a:spcAft>
                <a:spcPts val="600"/>
              </a:spcAft>
              <a:buFont typeface="+mj-lt"/>
              <a:buNone/>
              <a:tabLst>
                <a:tab pos="173038" algn="l"/>
              </a:tabLst>
              <a:defRPr/>
            </a:pPr>
            <a:r>
              <a:rPr lang="en-US" altLang="da-DK" sz="800" b="1" noProof="1">
                <a:solidFill>
                  <a:schemeClr val="tx1"/>
                </a:solidFill>
                <a:latin typeface="+mn-lt"/>
                <a:cs typeface="Verdana" panose="020B0604030504040204" pitchFamily="34" charset="0"/>
              </a:rPr>
              <a:t>NOTE: </a:t>
            </a:r>
            <a:r>
              <a:rPr lang="en-US" altLang="da-DK" sz="800" b="0" noProof="1">
                <a:solidFill>
                  <a:schemeClr val="tx1"/>
                </a:solidFill>
                <a:latin typeface="+mn-lt"/>
                <a:cs typeface="Verdana" panose="020B0604030504040204" pitchFamily="34" charset="0"/>
              </a:rPr>
              <a:t>to scale the photo, hold </a:t>
            </a:r>
            <a:r>
              <a:rPr lang="en-US" altLang="da-DK" sz="800" b="1" noProof="1">
                <a:solidFill>
                  <a:schemeClr val="tx1"/>
                </a:solidFill>
                <a:latin typeface="+mn-lt"/>
                <a:cs typeface="Verdana" panose="020B0604030504040204" pitchFamily="34" charset="0"/>
              </a:rPr>
              <a:t>SHIFT</a:t>
            </a:r>
            <a:r>
              <a:rPr lang="en-US" altLang="da-DK" sz="800" b="0" noProof="1">
                <a:solidFill>
                  <a:schemeClr val="tx1"/>
                </a:solidFill>
                <a:latin typeface="+mn-lt"/>
                <a:cs typeface="Verdana" panose="020B0604030504040204" pitchFamily="34" charset="0"/>
              </a:rPr>
              <a:t>-key down while dragging the corners of the picture.</a:t>
            </a:r>
            <a:endParaRPr lang="en-US"/>
          </a:p>
          <a:p>
            <a:pPr marL="0" indent="0" eaLnBrk="1" hangingPunct="1">
              <a:spcAft>
                <a:spcPts val="600"/>
              </a:spcAft>
              <a:buFont typeface="+mj-lt"/>
              <a:buNone/>
              <a:tabLst>
                <a:tab pos="173038" algn="l"/>
              </a:tabLst>
              <a:defRPr/>
            </a:pPr>
            <a:r>
              <a:rPr lang="en-US" altLang="da-DK" sz="800" b="1" noProof="1">
                <a:solidFill>
                  <a:schemeClr val="tx1"/>
                </a:solidFill>
                <a:latin typeface="+mn-lt"/>
                <a:cs typeface="Verdana" panose="020B0604030504040204" pitchFamily="34" charset="0"/>
              </a:rPr>
              <a:t>HINT: </a:t>
            </a:r>
            <a:r>
              <a:rPr lang="en-US" altLang="da-DK" sz="800" b="0" noProof="1">
                <a:solidFill>
                  <a:schemeClr val="tx1"/>
                </a:solidFill>
                <a:latin typeface="+mn-lt"/>
                <a:cs typeface="Verdana" panose="020B0604030504040204" pitchFamily="34" charset="0"/>
              </a:rPr>
              <a:t>If you delete the photo accidently and insert a new one, the picture may lie in front of the text or graphic. If this happens, select the photo, right-click and choose </a:t>
            </a:r>
            <a:r>
              <a:rPr lang="en-US" altLang="da-DK" sz="800" b="1" noProof="1">
                <a:solidFill>
                  <a:schemeClr val="tx1"/>
                </a:solidFill>
                <a:latin typeface="+mn-lt"/>
                <a:cs typeface="Verdana" panose="020B0604030504040204" pitchFamily="34" charset="0"/>
              </a:rPr>
              <a:t>Send to Back.</a:t>
            </a:r>
            <a:endParaRPr lang="en-US" dirty="0">
              <a:solidFill>
                <a:schemeClr val="tx1"/>
              </a:solidFill>
            </a:endParaRPr>
          </a:p>
          <a:p>
            <a:pPr eaLnBrk="1" hangingPunct="1">
              <a:spcAft>
                <a:spcPts val="600"/>
              </a:spcAft>
              <a:defRPr/>
            </a:pPr>
            <a:endParaRPr lang="en-US" altLang="da-DK" sz="800" b="1" noProof="1">
              <a:solidFill>
                <a:schemeClr val="tx1"/>
              </a:solidFill>
              <a:latin typeface="+mn-lt"/>
              <a:cs typeface="Verdana" panose="020B0604030504040204" pitchFamily="34" charset="0"/>
            </a:endParaRPr>
          </a:p>
        </p:txBody>
      </p:sp>
      <p:sp>
        <p:nvSpPr>
          <p:cNvPr id="5" name="Text Box 2">
            <a:extLst>
              <a:ext uri="{FF2B5EF4-FFF2-40B4-BE49-F238E27FC236}">
                <a16:creationId xmlns:a16="http://schemas.microsoft.com/office/drawing/2014/main" id="{16C22DC2-6B11-C4B3-C162-A4A5F8122162}"/>
              </a:ext>
            </a:extLst>
          </p:cNvPr>
          <p:cNvSpPr txBox="1">
            <a:spLocks noChangeArrowheads="1"/>
          </p:cNvSpPr>
          <p:nvPr userDrawn="1"/>
        </p:nvSpPr>
        <p:spPr bwMode="auto">
          <a:xfrm>
            <a:off x="358776" y="1363144"/>
            <a:ext cx="2025836"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600"/>
              </a:spcBef>
              <a:spcAft>
                <a:spcPts val="300"/>
              </a:spcAft>
              <a:buClrTx/>
              <a:buSzTx/>
              <a:buFontTx/>
              <a:buNone/>
              <a:tabLst/>
              <a:defRPr/>
            </a:pPr>
            <a:r>
              <a:rPr lang="en-US" sz="1400" dirty="0">
                <a:solidFill>
                  <a:schemeClr val="tx1"/>
                </a:solidFill>
                <a:latin typeface="+mn-lt"/>
                <a:cs typeface="Verdana" panose="020B0604030504040204" pitchFamily="34" charset="0"/>
              </a:rPr>
              <a:t>SLIDES &amp; LAYOUTS</a:t>
            </a:r>
            <a:endParaRPr lang="en-US" sz="900" b="1" noProof="1">
              <a:solidFill>
                <a:schemeClr val="tx1"/>
              </a:solidFill>
              <a:latin typeface="+mn-lt"/>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ltLang="da-DK" sz="800" b="1" noProof="1">
                <a:solidFill>
                  <a:schemeClr val="tx1"/>
                </a:solidFill>
                <a:latin typeface="+mn-lt"/>
                <a:cs typeface="Verdana" panose="020B0604030504040204" pitchFamily="34" charset="0"/>
              </a:rPr>
              <a:t>New Slide: </a:t>
            </a:r>
            <a:r>
              <a:rPr lang="en-US" altLang="da-DK" sz="800" b="0" noProof="1">
                <a:solidFill>
                  <a:schemeClr val="tx1"/>
                </a:solidFill>
                <a:latin typeface="+mn-lt"/>
                <a:cs typeface="Verdana" panose="020B0604030504040204" pitchFamily="34" charset="0"/>
              </a:rPr>
              <a:t>in the </a:t>
            </a:r>
            <a:r>
              <a:rPr lang="en-US" altLang="da-DK" sz="800" b="1" noProof="1">
                <a:solidFill>
                  <a:schemeClr val="tx1"/>
                </a:solidFill>
                <a:latin typeface="+mn-lt"/>
                <a:cs typeface="Verdana" panose="020B0604030504040204" pitchFamily="34" charset="0"/>
              </a:rPr>
              <a:t>[Home] </a:t>
            </a:r>
            <a:r>
              <a:rPr lang="en-US" altLang="da-DK" sz="800" b="0" noProof="1">
                <a:solidFill>
                  <a:schemeClr val="tx1"/>
                </a:solidFill>
                <a:latin typeface="+mn-lt"/>
                <a:cs typeface="Verdana" panose="020B0604030504040204" pitchFamily="34" charset="0"/>
              </a:rPr>
              <a:t>tab to insert a new slide</a:t>
            </a:r>
            <a:endParaRPr lang="en-US"/>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800" b="1" dirty="0">
                <a:solidFill>
                  <a:srgbClr val="000000"/>
                </a:solidFill>
                <a:latin typeface="+mn-lt"/>
                <a:ea typeface="Verdana" panose="020B0604030504040204" pitchFamily="34" charset="0"/>
                <a:cs typeface="Verdana" panose="020B0604030504040204" pitchFamily="34" charset="0"/>
              </a:rPr>
              <a:t>Layout: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in the </a:t>
            </a: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[Home]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tab to </a:t>
            </a:r>
            <a:r>
              <a:rPr lang="en-US" sz="800" dirty="0">
                <a:solidFill>
                  <a:srgbClr val="000000"/>
                </a:solidFill>
                <a:latin typeface="+mn-lt"/>
                <a:ea typeface="Verdana" panose="020B0604030504040204" pitchFamily="34" charset="0"/>
                <a:cs typeface="Verdana" panose="020B0604030504040204" pitchFamily="34" charset="0"/>
              </a:rPr>
              <a:t>change the current slide layout</a:t>
            </a:r>
            <a:endParaRPr lang="en-US" sz="800" b="0" baseline="0" noProof="1">
              <a:solidFill>
                <a:schemeClr val="tx1"/>
              </a:solidFill>
              <a:latin typeface="+mn-lt"/>
              <a:ea typeface="Verdana" panose="020B0604030504040204" pitchFamily="34" charset="0"/>
              <a:cs typeface="Verdana" panose="020B0604030504040204" pitchFamily="34" charset="0"/>
            </a:endParaRPr>
          </a:p>
          <a:p>
            <a:pPr marL="171450" marR="0" indent="-17145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lang="en-US" altLang="da-DK" sz="800" b="1" baseline="0" noProof="1">
                <a:solidFill>
                  <a:schemeClr val="tx1"/>
                </a:solidFill>
                <a:latin typeface="+mn-lt"/>
                <a:cs typeface="Verdana" panose="020B0604030504040204" pitchFamily="34" charset="0"/>
              </a:rPr>
              <a:t>Reset: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in the </a:t>
            </a: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[Home]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tab to reset the </a:t>
            </a:r>
            <a:r>
              <a:rPr lang="en-US" altLang="da-DK" sz="800" noProof="1">
                <a:solidFill>
                  <a:schemeClr val="tx1"/>
                </a:solidFill>
                <a:latin typeface="+mn-lt"/>
                <a:cs typeface="Verdana" panose="020B0604030504040204" pitchFamily="34" charset="0"/>
              </a:rPr>
              <a:t>position, size</a:t>
            </a:r>
            <a:r>
              <a:rPr lang="en-US" altLang="da-DK" sz="800" baseline="0" noProof="1">
                <a:solidFill>
                  <a:schemeClr val="tx1"/>
                </a:solidFill>
                <a:latin typeface="+mn-lt"/>
                <a:cs typeface="Verdana" panose="020B0604030504040204" pitchFamily="34" charset="0"/>
              </a:rPr>
              <a:t> and formatting of the slide to their default settings</a:t>
            </a:r>
            <a:endParaRPr lang="en-US" dirty="0"/>
          </a:p>
        </p:txBody>
      </p:sp>
      <p:sp>
        <p:nvSpPr>
          <p:cNvPr id="6" name="Fast overskrift">
            <a:extLst>
              <a:ext uri="{FF2B5EF4-FFF2-40B4-BE49-F238E27FC236}">
                <a16:creationId xmlns:a16="http://schemas.microsoft.com/office/drawing/2014/main" id="{684ECB5D-9FB7-BFD5-5A50-09E3F34D8C17}"/>
              </a:ext>
            </a:extLst>
          </p:cNvPr>
          <p:cNvSpPr txBox="1"/>
          <p:nvPr userDrawn="1"/>
        </p:nvSpPr>
        <p:spPr>
          <a:xfrm>
            <a:off x="358776" y="358775"/>
            <a:ext cx="4675187"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Verdana" panose="020B0604030504040204" pitchFamily="34" charset="0"/>
              </a:rPr>
              <a:t>USER GUIDE</a:t>
            </a:r>
            <a:endParaRPr lang="en-US" dirty="0"/>
          </a:p>
        </p:txBody>
      </p:sp>
      <p:sp>
        <p:nvSpPr>
          <p:cNvPr id="7" name="Text Box 3">
            <a:extLst>
              <a:ext uri="{FF2B5EF4-FFF2-40B4-BE49-F238E27FC236}">
                <a16:creationId xmlns:a16="http://schemas.microsoft.com/office/drawing/2014/main" id="{A3DE4075-6EBA-DFDC-F3FC-BA1F3945F602}"/>
              </a:ext>
            </a:extLst>
          </p:cNvPr>
          <p:cNvSpPr txBox="1">
            <a:spLocks noChangeArrowheads="1"/>
          </p:cNvSpPr>
          <p:nvPr userDrawn="1"/>
        </p:nvSpPr>
        <p:spPr bwMode="auto">
          <a:xfrm>
            <a:off x="6195667" y="1367314"/>
            <a:ext cx="1803358" cy="230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400" dirty="0">
                <a:latin typeface="+mn-lt"/>
                <a:cs typeface="Verdana" panose="020B0604030504040204" pitchFamily="34" charset="0"/>
              </a:rPr>
              <a:t>ICONS, LOGOS</a:t>
            </a:r>
            <a:br>
              <a:rPr lang="en-US" sz="1400" dirty="0">
                <a:latin typeface="+mn-lt"/>
                <a:cs typeface="Verdana" panose="020B0604030504040204" pitchFamily="34" charset="0"/>
              </a:rPr>
            </a:br>
            <a:r>
              <a:rPr lang="en-US" sz="1400" dirty="0">
                <a:latin typeface="+mn-lt"/>
                <a:cs typeface="Verdana" panose="020B0604030504040204" pitchFamily="34" charset="0"/>
              </a:rPr>
              <a:t>&amp; PHOTOS</a:t>
            </a:r>
            <a:endParaRPr lang="en-US"/>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tab pos="174625" algn="l"/>
              </a:tabLst>
              <a:defRPr/>
            </a:pPr>
            <a:r>
              <a:rPr lang="en-US" altLang="da-DK" sz="800" b="1" baseline="0" noProof="1">
                <a:solidFill>
                  <a:schemeClr val="tx1"/>
                </a:solidFill>
                <a:latin typeface="+mn-lt"/>
                <a:cs typeface="Verdana" panose="020B0604030504040204" pitchFamily="34" charset="0"/>
              </a:rPr>
              <a:t>Graphics:</a:t>
            </a:r>
            <a:r>
              <a:rPr lang="en-US" altLang="da-DK" sz="800" b="0" baseline="0" noProof="1">
                <a:solidFill>
                  <a:schemeClr val="tx1"/>
                </a:solidFill>
                <a:latin typeface="+mn-lt"/>
                <a:cs typeface="Verdana" panose="020B0604030504040204" pitchFamily="34" charset="0"/>
              </a:rPr>
              <a:t> to access Icons and logos</a:t>
            </a:r>
            <a:endParaRPr lang="en-US"/>
          </a:p>
          <a:p>
            <a:pPr marL="171450" marR="0" lvl="0" indent="-171450" algn="l" defTabSz="914400" rtl="0" eaLnBrk="1" fontAlgn="auto" latinLnBrk="0" hangingPunct="1">
              <a:lnSpc>
                <a:spcPct val="100000"/>
              </a:lnSpc>
              <a:spcBef>
                <a:spcPts val="0"/>
              </a:spcBef>
              <a:spcAft>
                <a:spcPts val="900"/>
              </a:spcAft>
              <a:buClrTx/>
              <a:buSzTx/>
              <a:buFont typeface="Arial" panose="020B0604020202020204" pitchFamily="34" charset="0"/>
              <a:buChar char="•"/>
              <a:tabLst>
                <a:tab pos="174625" algn="l"/>
              </a:tabLst>
              <a:defRPr/>
            </a:pPr>
            <a:r>
              <a:rPr lang="en-US" altLang="da-DK" sz="800" b="1" baseline="0" noProof="1">
                <a:solidFill>
                  <a:schemeClr val="tx1"/>
                </a:solidFill>
                <a:latin typeface="+mn-lt"/>
                <a:cs typeface="Verdana" panose="020B0604030504040204" pitchFamily="34" charset="0"/>
              </a:rPr>
              <a:t>Photos: </a:t>
            </a:r>
            <a:r>
              <a:rPr lang="en-US" altLang="da-DK" sz="800" b="0" baseline="0" noProof="1">
                <a:solidFill>
                  <a:schemeClr val="tx1"/>
                </a:solidFill>
                <a:latin typeface="+mn-lt"/>
                <a:cs typeface="Verdana" panose="020B0604030504040204" pitchFamily="34" charset="0"/>
              </a:rPr>
              <a:t>to access stock and brand photography</a:t>
            </a:r>
            <a:endParaRPr lang="en-US"/>
          </a:p>
          <a:p>
            <a:pPr marL="0" marR="0" lvl="0" indent="0" algn="l" defTabSz="914400" rtl="0" eaLnBrk="1" fontAlgn="auto" latinLnBrk="0" hangingPunct="1">
              <a:lnSpc>
                <a:spcPct val="100000"/>
              </a:lnSpc>
              <a:spcBef>
                <a:spcPts val="0"/>
              </a:spcBef>
              <a:spcAft>
                <a:spcPts val="600"/>
              </a:spcAft>
              <a:buClrTx/>
              <a:buSzTx/>
              <a:buFont typeface="+mj-lt"/>
              <a:buNone/>
              <a:tabLst>
                <a:tab pos="173038" algn="l"/>
              </a:tabLst>
              <a:defRPr/>
            </a:pP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NOTE: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All assets insert directly into the active slide with one click.</a:t>
            </a:r>
            <a:endParaRPr lang="en-US"/>
          </a:p>
          <a:p>
            <a:pPr marL="0" marR="0" lvl="0" indent="0" algn="l" defTabSz="914400" rtl="0" eaLnBrk="1" fontAlgn="auto" latinLnBrk="0" hangingPunct="1">
              <a:lnSpc>
                <a:spcPct val="100000"/>
              </a:lnSpc>
              <a:spcBef>
                <a:spcPts val="0"/>
              </a:spcBef>
              <a:spcAft>
                <a:spcPts val="600"/>
              </a:spcAft>
              <a:buClrTx/>
              <a:buSzTx/>
              <a:buFont typeface="+mj-lt"/>
              <a:buNone/>
              <a:tabLst>
                <a:tab pos="173038" algn="l"/>
              </a:tabLst>
              <a:defRPr/>
            </a:pP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HINT: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Icons will be black when inserted into the slide. To change the color, navigate to</a:t>
            </a:r>
            <a:b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b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Shape Fill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in </a:t>
            </a: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[Shape Format]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tab to select the desired brand color or white.</a:t>
            </a:r>
            <a:endParaRPr lang="en-US" altLang="da-DK" sz="800" b="0" noProof="1">
              <a:solidFill>
                <a:schemeClr val="tx1"/>
              </a:solidFill>
              <a:latin typeface="+mn-lt"/>
              <a:cs typeface="Verdana" panose="020B0604030504040204" pitchFamily="34" charset="0"/>
            </a:endParaRPr>
          </a:p>
        </p:txBody>
      </p:sp>
      <p:sp>
        <p:nvSpPr>
          <p:cNvPr id="8" name="Text Box 4">
            <a:extLst>
              <a:ext uri="{FF2B5EF4-FFF2-40B4-BE49-F238E27FC236}">
                <a16:creationId xmlns:a16="http://schemas.microsoft.com/office/drawing/2014/main" id="{62479708-3B6B-D3E4-921E-C416C04F708C}"/>
              </a:ext>
            </a:extLst>
          </p:cNvPr>
          <p:cNvSpPr txBox="1">
            <a:spLocks noChangeArrowheads="1"/>
          </p:cNvSpPr>
          <p:nvPr userDrawn="1"/>
        </p:nvSpPr>
        <p:spPr bwMode="auto">
          <a:xfrm>
            <a:off x="358712" y="2999858"/>
            <a:ext cx="2749070" cy="153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300"/>
              </a:spcAft>
              <a:defRPr/>
            </a:pPr>
            <a:r>
              <a:rPr lang="en-US" altLang="da-DK" sz="1400" b="0" noProof="1">
                <a:solidFill>
                  <a:schemeClr val="tx1"/>
                </a:solidFill>
                <a:latin typeface="+mn-lt"/>
                <a:cs typeface="Arial" panose="020B0604020202020204" pitchFamily="34" charset="0"/>
              </a:rPr>
              <a:t>INSERT CONTENT FROM ANOTHER PRESENTATION</a:t>
            </a:r>
            <a:endParaRPr lang="en-US"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tab pos="173038" algn="l"/>
              </a:tabLst>
              <a:defRPr/>
            </a:pPr>
            <a:r>
              <a:rPr lang="en-US" altLang="da-DK" sz="800" b="0" noProof="1">
                <a:solidFill>
                  <a:schemeClr val="tx1"/>
                </a:solidFill>
                <a:latin typeface="+mn-lt"/>
                <a:cs typeface="Arial" panose="020B0604020202020204" pitchFamily="34" charset="0"/>
              </a:rPr>
              <a:t>To add a slide from an existing presentation,</a:t>
            </a:r>
            <a:br>
              <a:rPr lang="en-US" altLang="da-DK" sz="800" b="0" noProof="1">
                <a:solidFill>
                  <a:schemeClr val="tx1"/>
                </a:solidFill>
                <a:latin typeface="+mn-lt"/>
                <a:cs typeface="Arial" panose="020B0604020202020204" pitchFamily="34" charset="0"/>
              </a:rPr>
            </a:br>
            <a:r>
              <a:rPr lang="en-US" altLang="da-DK" sz="800" b="1" noProof="1">
                <a:solidFill>
                  <a:schemeClr val="tx1"/>
                </a:solidFill>
                <a:latin typeface="+mn-lt"/>
                <a:cs typeface="Arial" panose="020B0604020202020204" pitchFamily="34" charset="0"/>
              </a:rPr>
              <a:t>drag the thumnail of the slide (left side of window) </a:t>
            </a:r>
            <a:r>
              <a:rPr lang="en-US" altLang="da-DK" sz="800" b="0" noProof="1">
                <a:solidFill>
                  <a:schemeClr val="tx1"/>
                </a:solidFill>
                <a:latin typeface="+mn-lt"/>
                <a:cs typeface="Arial" panose="020B0604020202020204" pitchFamily="34" charset="0"/>
              </a:rPr>
              <a:t>into your new presentation and place</a:t>
            </a:r>
            <a:br>
              <a:rPr lang="en-US" altLang="da-DK" sz="800" b="0" noProof="1">
                <a:solidFill>
                  <a:schemeClr val="tx1"/>
                </a:solidFill>
                <a:latin typeface="+mn-lt"/>
                <a:cs typeface="Arial" panose="020B0604020202020204" pitchFamily="34" charset="0"/>
              </a:rPr>
            </a:br>
            <a:r>
              <a:rPr lang="en-US" altLang="da-DK" sz="800" b="0" noProof="1">
                <a:solidFill>
                  <a:schemeClr val="tx1"/>
                </a:solidFill>
                <a:latin typeface="+mn-lt"/>
                <a:cs typeface="Arial" panose="020B0604020202020204" pitchFamily="34" charset="0"/>
              </a:rPr>
              <a:t>in desired order.</a:t>
            </a:r>
            <a:endParaRPr lang="en-US" altLang="da-DK" sz="800" b="0" i="0" noProof="1">
              <a:solidFill>
                <a:schemeClr val="tx1"/>
              </a:solidFill>
              <a:latin typeface="+mn-lt"/>
              <a:cs typeface="Arial" panose="020B0604020202020204" pitchFamily="34" charset="0"/>
            </a:endParaRPr>
          </a:p>
          <a:p>
            <a:pPr marL="0" marR="0" lvl="0" indent="-573087" algn="l" defTabSz="914400" rtl="0" eaLnBrk="1" fontAlgn="auto" latinLnBrk="0" hangingPunct="1">
              <a:lnSpc>
                <a:spcPct val="100000"/>
              </a:lnSpc>
              <a:spcBef>
                <a:spcPts val="0"/>
              </a:spcBef>
              <a:spcAft>
                <a:spcPts val="600"/>
              </a:spcAft>
              <a:buClrTx/>
              <a:buSzTx/>
              <a:buFont typeface="Arial" panose="020B0604020202020204" pitchFamily="34" charset="0"/>
              <a:buNone/>
              <a:tabLst>
                <a:tab pos="173038" algn="l"/>
              </a:tabLst>
              <a:defRPr/>
            </a:pPr>
            <a:r>
              <a:rPr lang="en-US" altLang="da-DK" sz="800" b="1" noProof="1">
                <a:solidFill>
                  <a:srgbClr val="000000"/>
                </a:solidFill>
                <a:latin typeface="+mn-lt"/>
                <a:cs typeface="Arial" panose="020B0604020202020204" pitchFamily="34" charset="0"/>
              </a:rPr>
              <a:t>NOTE (If file size is too large): </a:t>
            </a:r>
            <a:r>
              <a:rPr lang="en-US" altLang="da-DK" sz="800" b="0" noProof="1">
                <a:solidFill>
                  <a:srgbClr val="000000"/>
                </a:solidFill>
                <a:latin typeface="+mn-lt"/>
                <a:cs typeface="Arial" panose="020B0604020202020204" pitchFamily="34" charset="0"/>
              </a:rPr>
              <a:t>When the presentation is complete, open the </a:t>
            </a:r>
            <a:r>
              <a:rPr lang="en-US" altLang="da-DK" sz="800" b="1" noProof="1">
                <a:solidFill>
                  <a:srgbClr val="000000"/>
                </a:solidFill>
                <a:latin typeface="+mn-lt"/>
                <a:cs typeface="Arial" panose="020B0604020202020204" pitchFamily="34" charset="0"/>
              </a:rPr>
              <a:t>Slide Master </a:t>
            </a:r>
            <a:r>
              <a:rPr lang="en-US" altLang="da-DK" sz="800" b="0" noProof="1">
                <a:solidFill>
                  <a:srgbClr val="000000"/>
                </a:solidFill>
                <a:latin typeface="+mn-lt"/>
                <a:cs typeface="Arial" panose="020B0604020202020204" pitchFamily="34" charset="0"/>
              </a:rPr>
              <a:t>in the </a:t>
            </a:r>
            <a:r>
              <a:rPr lang="en-US" altLang="da-DK" sz="800" b="1" noProof="1">
                <a:solidFill>
                  <a:srgbClr val="000000"/>
                </a:solidFill>
                <a:latin typeface="+mn-lt"/>
                <a:cs typeface="Arial" panose="020B0604020202020204" pitchFamily="34" charset="0"/>
              </a:rPr>
              <a:t>[View] </a:t>
            </a:r>
            <a:r>
              <a:rPr lang="en-US" altLang="da-DK" sz="800" b="0" noProof="1">
                <a:solidFill>
                  <a:srgbClr val="000000"/>
                </a:solidFill>
                <a:latin typeface="+mn-lt"/>
                <a:cs typeface="Arial" panose="020B0604020202020204" pitchFamily="34" charset="0"/>
              </a:rPr>
              <a:t>tab</a:t>
            </a:r>
            <a:r>
              <a:rPr lang="en-US" altLang="da-DK" sz="800" b="1" noProof="1">
                <a:solidFill>
                  <a:srgbClr val="000000"/>
                </a:solidFill>
                <a:latin typeface="+mn-lt"/>
                <a:cs typeface="Arial" panose="020B0604020202020204" pitchFamily="34" charset="0"/>
              </a:rPr>
              <a:t> </a:t>
            </a:r>
            <a:r>
              <a:rPr lang="en-US" altLang="da-DK" sz="800" b="0" noProof="1">
                <a:solidFill>
                  <a:srgbClr val="000000"/>
                </a:solidFill>
                <a:latin typeface="+mn-lt"/>
                <a:cs typeface="Arial" panose="020B0604020202020204" pitchFamily="34" charset="0"/>
              </a:rPr>
              <a:t>and delete all extra sets of</a:t>
            </a:r>
            <a:br>
              <a:rPr lang="en-US" altLang="da-DK" sz="800" b="0" noProof="1">
                <a:solidFill>
                  <a:srgbClr val="000000"/>
                </a:solidFill>
                <a:latin typeface="+mn-lt"/>
                <a:cs typeface="Arial" panose="020B0604020202020204" pitchFamily="34" charset="0"/>
              </a:rPr>
            </a:br>
            <a:r>
              <a:rPr lang="en-US" altLang="da-DK" sz="800" b="0" noProof="1">
                <a:solidFill>
                  <a:srgbClr val="000000"/>
                </a:solidFill>
                <a:latin typeface="+mn-lt"/>
                <a:cs typeface="Arial" panose="020B0604020202020204" pitchFamily="34" charset="0"/>
              </a:rPr>
              <a:t>slide masters, retain just the top one.</a:t>
            </a:r>
            <a:endParaRPr lang="en-US" sz="800" b="0" dirty="0"/>
          </a:p>
        </p:txBody>
      </p:sp>
      <p:sp>
        <p:nvSpPr>
          <p:cNvPr id="9" name="TextBox 8">
            <a:extLst>
              <a:ext uri="{FF2B5EF4-FFF2-40B4-BE49-F238E27FC236}">
                <a16:creationId xmlns:a16="http://schemas.microsoft.com/office/drawing/2014/main" id="{EEFB9AD8-71B0-F074-806E-603722F54E90}"/>
              </a:ext>
            </a:extLst>
          </p:cNvPr>
          <p:cNvSpPr txBox="1"/>
          <p:nvPr userDrawn="1"/>
        </p:nvSpPr>
        <p:spPr>
          <a:xfrm>
            <a:off x="10233025" y="848901"/>
            <a:ext cx="65" cy="246221"/>
          </a:xfrm>
          <a:prstGeom prst="rect">
            <a:avLst/>
          </a:prstGeom>
          <a:noFill/>
        </p:spPr>
        <p:txBody>
          <a:bodyPr wrap="none" lIns="0" tIns="0" rIns="0" bIns="0" rtlCol="0">
            <a:spAutoFit/>
          </a:bodyPr>
          <a:lstStyle/>
          <a:p>
            <a:pPr algn="l"/>
            <a:endParaRPr lang="en-US" sz="1600" dirty="0" err="1">
              <a:solidFill>
                <a:schemeClr val="tx2"/>
              </a:solidFill>
            </a:endParaRPr>
          </a:p>
        </p:txBody>
      </p:sp>
      <p:sp>
        <p:nvSpPr>
          <p:cNvPr id="10" name="Text Box 4">
            <a:extLst>
              <a:ext uri="{FF2B5EF4-FFF2-40B4-BE49-F238E27FC236}">
                <a16:creationId xmlns:a16="http://schemas.microsoft.com/office/drawing/2014/main" id="{B9FFDEBC-6B46-609C-69FE-A430801F9477}"/>
              </a:ext>
            </a:extLst>
          </p:cNvPr>
          <p:cNvSpPr txBox="1">
            <a:spLocks noChangeArrowheads="1"/>
          </p:cNvSpPr>
          <p:nvPr userDrawn="1"/>
        </p:nvSpPr>
        <p:spPr bwMode="auto">
          <a:xfrm>
            <a:off x="6195669" y="3989546"/>
            <a:ext cx="1828446" cy="254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dirty="0">
                <a:solidFill>
                  <a:srgbClr val="000000"/>
                </a:solidFill>
                <a:latin typeface="+mn-lt"/>
                <a:cs typeface="Arial" panose="020B0604020202020204" pitchFamily="34" charset="0"/>
              </a:rPr>
              <a:t>SLIDES &amp; SLIDE ELEMENTS</a:t>
            </a:r>
            <a:endParaRPr lang="en-US" dirty="0"/>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altLang="da-DK" sz="800" b="1" noProof="1">
                <a:solidFill>
                  <a:srgbClr val="000000"/>
                </a:solidFill>
                <a:latin typeface="+mn-lt"/>
                <a:cs typeface="Arial" panose="020B0604020202020204" pitchFamily="34" charset="0"/>
              </a:rPr>
              <a:t>Slides:</a:t>
            </a:r>
            <a:r>
              <a:rPr lang="en-US" altLang="da-DK" sz="800" b="0" noProof="1">
                <a:solidFill>
                  <a:srgbClr val="000000"/>
                </a:solidFill>
                <a:latin typeface="+mn-lt"/>
                <a:cs typeface="Arial" panose="020B0604020202020204" pitchFamily="34" charset="0"/>
              </a:rPr>
              <a:t> to access predefined content slides or blank template slides </a:t>
            </a:r>
            <a:endParaRPr lang="en-US"/>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ltLang="da-DK" sz="800" b="1" noProof="1">
                <a:solidFill>
                  <a:srgbClr val="000000"/>
                </a:solidFill>
                <a:latin typeface="+mn-lt"/>
                <a:cs typeface="Arial" panose="020B0604020202020204" pitchFamily="34" charset="0"/>
              </a:rPr>
              <a:t>Slide elements: </a:t>
            </a:r>
            <a:r>
              <a:rPr lang="en-US" altLang="da-DK" sz="800" b="0" noProof="1">
                <a:solidFill>
                  <a:srgbClr val="000000"/>
                </a:solidFill>
                <a:latin typeface="+mn-lt"/>
                <a:cs typeface="Arial" panose="020B0604020202020204" pitchFamily="34" charset="0"/>
              </a:rPr>
              <a:t>to access universal graphs, charts and tables</a:t>
            </a:r>
            <a:endParaRPr lang="en-US"/>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NOTE: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Slides will appear in the new presentation after the active slide with one click.</a:t>
            </a:r>
            <a:endParaRPr lang="en-US"/>
          </a:p>
          <a:p>
            <a:pPr marL="0" marR="0" lvl="0" indent="0" algn="l" defTabSz="914400" rtl="0" eaLnBrk="1" fontAlgn="auto" latinLnBrk="0" hangingPunct="1">
              <a:lnSpc>
                <a:spcPct val="100000"/>
              </a:lnSpc>
              <a:spcBef>
                <a:spcPts val="0"/>
              </a:spcBef>
              <a:spcAft>
                <a:spcPts val="600"/>
              </a:spcAft>
              <a:buClrTx/>
              <a:buSzTx/>
              <a:buFont typeface="+mj-lt"/>
              <a:buNone/>
              <a:tabLst>
                <a:tab pos="173038" algn="l"/>
              </a:tabLst>
              <a:defRPr/>
            </a:pP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HINT: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Slide elements are inserted into the active slide with one click and take on the color/font attributes of the open presentation. They can then be customized with content.</a:t>
            </a:r>
            <a:endParaRPr lang="en-US" altLang="da-DK" sz="800" b="0" noProof="1">
              <a:solidFill>
                <a:srgbClr val="000000"/>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3004ABB7-D12F-2C9B-4610-1C886FF22A8B}"/>
              </a:ext>
            </a:extLst>
          </p:cNvPr>
          <p:cNvSpPr txBox="1"/>
          <p:nvPr userDrawn="1"/>
        </p:nvSpPr>
        <p:spPr>
          <a:xfrm>
            <a:off x="358711" y="876108"/>
            <a:ext cx="4857815"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DELETE THIS SLIDE PRIOR TO SHARING</a:t>
            </a:r>
            <a:endParaRPr lang="en-US"/>
          </a:p>
        </p:txBody>
      </p:sp>
      <p:sp>
        <p:nvSpPr>
          <p:cNvPr id="12" name="TextBox 11">
            <a:extLst>
              <a:ext uri="{FF2B5EF4-FFF2-40B4-BE49-F238E27FC236}">
                <a16:creationId xmlns:a16="http://schemas.microsoft.com/office/drawing/2014/main" id="{A8D0718D-F8C4-C4E6-41C7-50BF76F18AB1}"/>
              </a:ext>
            </a:extLst>
          </p:cNvPr>
          <p:cNvSpPr txBox="1"/>
          <p:nvPr userDrawn="1"/>
        </p:nvSpPr>
        <p:spPr>
          <a:xfrm>
            <a:off x="6597971" y="542329"/>
            <a:ext cx="5212886" cy="192360"/>
          </a:xfrm>
          <a:prstGeom prst="rect">
            <a:avLst/>
          </a:prstGeom>
          <a:noFill/>
        </p:spPr>
        <p:txBody>
          <a:bodyPr wrap="square" lIns="0" tIns="0" rIns="0" bIns="0"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1400" dirty="0">
                <a:solidFill>
                  <a:schemeClr val="tx2"/>
                </a:solidFill>
              </a:rPr>
              <a:t>USING TEMPLAFY FOR ON-BRAND PRESENTATIONS</a:t>
            </a:r>
            <a:endParaRPr lang="en-US" altLang="da-DK" sz="1400" b="0" noProof="1">
              <a:solidFill>
                <a:schemeClr val="tx2"/>
              </a:solidFill>
              <a:latin typeface="+mn-lt"/>
              <a:cs typeface="Verdana" panose="020B0604030504040204" pitchFamily="34" charset="0"/>
            </a:endParaRPr>
          </a:p>
        </p:txBody>
      </p:sp>
      <p:pic>
        <p:nvPicPr>
          <p:cNvPr id="13" name="Picture 12" descr="A blue and white logo&#10;&#10;AI-generated content may be incorrect.">
            <a:extLst>
              <a:ext uri="{FF2B5EF4-FFF2-40B4-BE49-F238E27FC236}">
                <a16:creationId xmlns:a16="http://schemas.microsoft.com/office/drawing/2014/main" id="{A9E6A605-6AB7-70F1-3ABF-67EA0E61E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6488" y="495283"/>
            <a:ext cx="256032" cy="256032"/>
          </a:xfrm>
          <a:prstGeom prst="rect">
            <a:avLst/>
          </a:prstGeom>
        </p:spPr>
      </p:pic>
      <p:pic>
        <p:nvPicPr>
          <p:cNvPr id="14" name="Picture 13">
            <a:extLst>
              <a:ext uri="{FF2B5EF4-FFF2-40B4-BE49-F238E27FC236}">
                <a16:creationId xmlns:a16="http://schemas.microsoft.com/office/drawing/2014/main" id="{043F7DA6-D3DB-36E0-8056-176D032F8897}"/>
              </a:ext>
            </a:extLst>
          </p:cNvPr>
          <p:cNvPicPr>
            <a:picLocks noChangeAspect="1"/>
          </p:cNvPicPr>
          <p:nvPr userDrawn="1"/>
        </p:nvPicPr>
        <p:blipFill>
          <a:blip r:embed="rId4"/>
          <a:stretch>
            <a:fillRect/>
          </a:stretch>
        </p:blipFill>
        <p:spPr>
          <a:xfrm>
            <a:off x="2338978" y="1334242"/>
            <a:ext cx="365760" cy="586477"/>
          </a:xfrm>
          <a:prstGeom prst="rect">
            <a:avLst/>
          </a:prstGeom>
        </p:spPr>
      </p:pic>
      <p:pic>
        <p:nvPicPr>
          <p:cNvPr id="15" name="Picture 14">
            <a:extLst>
              <a:ext uri="{FF2B5EF4-FFF2-40B4-BE49-F238E27FC236}">
                <a16:creationId xmlns:a16="http://schemas.microsoft.com/office/drawing/2014/main" id="{AFFC50A0-E67A-D82E-15D2-FE75963B3CA2}"/>
              </a:ext>
            </a:extLst>
          </p:cNvPr>
          <p:cNvPicPr>
            <a:picLocks noChangeAspect="1"/>
          </p:cNvPicPr>
          <p:nvPr userDrawn="1"/>
        </p:nvPicPr>
        <p:blipFill>
          <a:blip r:embed="rId5"/>
          <a:srcRect b="50806"/>
          <a:stretch>
            <a:fillRect/>
          </a:stretch>
        </p:blipFill>
        <p:spPr>
          <a:xfrm>
            <a:off x="2395924" y="1947965"/>
            <a:ext cx="640080" cy="215444"/>
          </a:xfrm>
          <a:prstGeom prst="rect">
            <a:avLst/>
          </a:prstGeom>
        </p:spPr>
      </p:pic>
      <p:pic>
        <p:nvPicPr>
          <p:cNvPr id="16" name="Picture 15">
            <a:extLst>
              <a:ext uri="{FF2B5EF4-FFF2-40B4-BE49-F238E27FC236}">
                <a16:creationId xmlns:a16="http://schemas.microsoft.com/office/drawing/2014/main" id="{17E8C2F1-C330-4BE1-F968-82CC580F5002}"/>
              </a:ext>
            </a:extLst>
          </p:cNvPr>
          <p:cNvPicPr>
            <a:picLocks noChangeAspect="1"/>
          </p:cNvPicPr>
          <p:nvPr userDrawn="1"/>
        </p:nvPicPr>
        <p:blipFill>
          <a:blip r:embed="rId5"/>
          <a:srcRect t="50806"/>
          <a:stretch>
            <a:fillRect/>
          </a:stretch>
        </p:blipFill>
        <p:spPr>
          <a:xfrm>
            <a:off x="2395924" y="2350693"/>
            <a:ext cx="640080" cy="215444"/>
          </a:xfrm>
          <a:prstGeom prst="rect">
            <a:avLst/>
          </a:prstGeom>
        </p:spPr>
      </p:pic>
      <p:sp>
        <p:nvSpPr>
          <p:cNvPr id="17" name="Text Box 2">
            <a:extLst>
              <a:ext uri="{FF2B5EF4-FFF2-40B4-BE49-F238E27FC236}">
                <a16:creationId xmlns:a16="http://schemas.microsoft.com/office/drawing/2014/main" id="{D1C6C3DD-203A-B256-37DC-ED317D4E9752}"/>
              </a:ext>
            </a:extLst>
          </p:cNvPr>
          <p:cNvSpPr txBox="1">
            <a:spLocks noChangeArrowheads="1"/>
          </p:cNvSpPr>
          <p:nvPr userDrawn="1"/>
        </p:nvSpPr>
        <p:spPr bwMode="auto">
          <a:xfrm>
            <a:off x="3276925" y="1367636"/>
            <a:ext cx="2808086"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400" b="0" dirty="0">
                <a:solidFill>
                  <a:schemeClr val="tx1"/>
                </a:solidFill>
                <a:latin typeface="+mn-lt"/>
                <a:cs typeface="Verdana" panose="020B0604030504040204" pitchFamily="34" charset="0"/>
              </a:rPr>
              <a:t>ACCESSIBILITY STANDARDS</a:t>
            </a:r>
            <a:endParaRPr lang="en-US" altLang="da-DK" sz="1400" b="0" noProof="1">
              <a:solidFill>
                <a:schemeClr val="tx1"/>
              </a:solidFill>
              <a:latin typeface="+mn-lt"/>
              <a:cs typeface="Verdana" panose="020B0604030504040204" pitchFamily="34" charset="0"/>
            </a:endParaRPr>
          </a:p>
          <a:p>
            <a:pPr eaLnBrk="1" hangingPunct="1">
              <a:spcAft>
                <a:spcPts val="300"/>
              </a:spcAft>
              <a:defRPr/>
            </a:pPr>
            <a:r>
              <a:rPr lang="en-US" altLang="da-DK" sz="800" b="0" noProof="1">
                <a:solidFill>
                  <a:schemeClr val="tx1"/>
                </a:solidFill>
                <a:latin typeface="+mn-lt"/>
                <a:cs typeface="Verdana" panose="020B0604030504040204" pitchFamily="34" charset="0"/>
              </a:rPr>
              <a:t>Be mindful when creating presentation.</a:t>
            </a:r>
            <a:endParaRPr lang="en-US"/>
          </a:p>
          <a:p>
            <a:pPr marL="228600" indent="-228600" eaLnBrk="1" hangingPunct="1">
              <a:spcAft>
                <a:spcPts val="600"/>
              </a:spcAft>
              <a:buFont typeface="+mj-lt"/>
              <a:buAutoNum type="arabicPeriod"/>
              <a:defRPr/>
            </a:pPr>
            <a:r>
              <a:rPr lang="en-US" altLang="da-DK" sz="800" b="0" noProof="1">
                <a:solidFill>
                  <a:schemeClr val="tx1"/>
                </a:solidFill>
                <a:latin typeface="+mn-lt"/>
                <a:cs typeface="Verdana" panose="020B0604030504040204" pitchFamily="34" charset="0"/>
              </a:rPr>
              <a:t>Use high contrast colors and never use color pairings that impede accessibility</a:t>
            </a:r>
            <a:endParaRPr lang="en-US"/>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altLang="da-DK" sz="800" b="0" kern="1200" noProof="1">
                <a:solidFill>
                  <a:schemeClr val="tx1"/>
                </a:solidFill>
                <a:latin typeface="Verdana" charset="0"/>
                <a:ea typeface="+mn-ea"/>
                <a:cs typeface="Verdana" panose="020B0604030504040204" pitchFamily="34" charset="0"/>
              </a:rPr>
              <a:t>Be sure text is large enough for legibility</a:t>
            </a:r>
            <a:br>
              <a:rPr lang="en-US" altLang="da-DK" sz="800" b="0" kern="1200" noProof="1">
                <a:solidFill>
                  <a:schemeClr val="tx1"/>
                </a:solidFill>
                <a:latin typeface="Verdana" charset="0"/>
                <a:ea typeface="+mn-ea"/>
                <a:cs typeface="Verdana" panose="020B0604030504040204" pitchFamily="34" charset="0"/>
              </a:rPr>
            </a:br>
            <a:r>
              <a:rPr lang="en-US" altLang="da-DK" sz="800" b="0" kern="1200" noProof="1">
                <a:solidFill>
                  <a:schemeClr val="tx1"/>
                </a:solidFill>
                <a:latin typeface="Verdana" charset="0"/>
                <a:ea typeface="+mn-ea"/>
                <a:cs typeface="Verdana" panose="020B0604030504040204" pitchFamily="34" charset="0"/>
              </a:rPr>
              <a:t>with body text minimum 14pt.</a:t>
            </a:r>
            <a:endParaRPr lang="en-US"/>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altLang="da-DK" sz="800" b="1" kern="1200" noProof="1">
                <a:solidFill>
                  <a:srgbClr val="000000"/>
                </a:solidFill>
                <a:latin typeface="Verdana" charset="0"/>
                <a:ea typeface="+mn-ea"/>
                <a:cs typeface="Arial" panose="020B0604020202020204" pitchFamily="34" charset="0"/>
              </a:rPr>
              <a:t>NOTE: </a:t>
            </a:r>
            <a:r>
              <a:rPr lang="en-US" altLang="da-DK" sz="800" b="0" kern="1200" noProof="1">
                <a:solidFill>
                  <a:srgbClr val="000000"/>
                </a:solidFill>
                <a:latin typeface="Verdana" charset="0"/>
                <a:ea typeface="+mn-ea"/>
                <a:cs typeface="Arial" panose="020B0604020202020204" pitchFamily="34" charset="0"/>
              </a:rPr>
              <a:t>Visit </a:t>
            </a:r>
            <a:r>
              <a:rPr lang="en-US" altLang="da-DK" sz="800" b="1" kern="1200" noProof="1">
                <a:solidFill>
                  <a:schemeClr val="accent3"/>
                </a:solidFill>
                <a:latin typeface="Verdana" charset="0"/>
                <a:ea typeface="+mn-ea"/>
                <a:cs typeface="Arial" panose="020B0604020202020204" pitchFamily="34" charset="0"/>
                <a:hlinkClick r:id="rId6">
                  <a:extLst>
                    <a:ext uri="{A12FA001-AC4F-418D-AE19-62706E023703}">
                      <ahyp:hlinkClr xmlns:ahyp="http://schemas.microsoft.com/office/drawing/2018/hyperlinkcolor" val="tx"/>
                    </a:ext>
                  </a:extLst>
                </a:hlinkClick>
              </a:rPr>
              <a:t>The Brand Center </a:t>
            </a:r>
            <a:r>
              <a:rPr lang="en-US" altLang="da-DK" sz="800" b="0" kern="1200" noProof="1">
                <a:solidFill>
                  <a:srgbClr val="000000"/>
                </a:solidFill>
                <a:latin typeface="Verdana" charset="0"/>
                <a:ea typeface="+mn-ea"/>
                <a:cs typeface="Arial" panose="020B0604020202020204" pitchFamily="34" charset="0"/>
              </a:rPr>
              <a:t>under the </a:t>
            </a:r>
            <a:r>
              <a:rPr lang="en-US" altLang="da-DK" sz="800" b="1" kern="1200" noProof="1">
                <a:solidFill>
                  <a:srgbClr val="000000"/>
                </a:solidFill>
                <a:latin typeface="Verdana" charset="0"/>
                <a:ea typeface="+mn-ea"/>
                <a:cs typeface="Arial" panose="020B0604020202020204" pitchFamily="34" charset="0"/>
              </a:rPr>
              <a:t>Typography</a:t>
            </a:r>
            <a:r>
              <a:rPr lang="en-US" altLang="da-DK" sz="800" b="0" kern="1200" noProof="1">
                <a:solidFill>
                  <a:srgbClr val="000000"/>
                </a:solidFill>
                <a:latin typeface="Verdana" charset="0"/>
                <a:ea typeface="+mn-ea"/>
                <a:cs typeface="Arial" panose="020B0604020202020204" pitchFamily="34" charset="0"/>
              </a:rPr>
              <a:t> section to learn more.</a:t>
            </a:r>
            <a:endParaRPr lang="en-US" sz="800" b="0" dirty="0"/>
          </a:p>
        </p:txBody>
      </p:sp>
      <p:sp>
        <p:nvSpPr>
          <p:cNvPr id="18" name="Text Box 4">
            <a:extLst>
              <a:ext uri="{FF2B5EF4-FFF2-40B4-BE49-F238E27FC236}">
                <a16:creationId xmlns:a16="http://schemas.microsoft.com/office/drawing/2014/main" id="{237CE44A-A150-3941-6366-43D047CCA36E}"/>
              </a:ext>
            </a:extLst>
          </p:cNvPr>
          <p:cNvSpPr txBox="1">
            <a:spLocks noChangeArrowheads="1"/>
          </p:cNvSpPr>
          <p:nvPr userDrawn="1"/>
        </p:nvSpPr>
        <p:spPr bwMode="auto">
          <a:xfrm>
            <a:off x="3271837" y="2999858"/>
            <a:ext cx="2613327" cy="146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altLang="da-DK" sz="1400" kern="1200" cap="all" baseline="0" noProof="1">
                <a:solidFill>
                  <a:srgbClr val="000000"/>
                </a:solidFill>
                <a:latin typeface="+mn-lt"/>
                <a:ea typeface="+mn-ea"/>
                <a:cs typeface="Arial" panose="020B0604020202020204" pitchFamily="34" charset="0"/>
              </a:rPr>
              <a:t>Color</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Theme Colors </a:t>
            </a:r>
            <a:r>
              <a:rPr lang="en-US" altLang="da-DK" sz="800" b="0" kern="1200" noProof="1">
                <a:solidFill>
                  <a:srgbClr val="000000"/>
                </a:solidFill>
                <a:latin typeface="+mn-lt"/>
                <a:ea typeface="+mn-ea"/>
                <a:cs typeface="Arial" panose="020B0604020202020204" pitchFamily="34" charset="0"/>
              </a:rPr>
              <a:t>are Cigna Healthcare brand colors and used for charts, tables, graphcs</a:t>
            </a:r>
            <a:br>
              <a:rPr lang="en-US"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and SmartArt</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Gradients Colors </a:t>
            </a:r>
            <a:r>
              <a:rPr lang="en-US" altLang="da-DK" sz="800" b="0" kern="1200" noProof="1">
                <a:solidFill>
                  <a:srgbClr val="000000"/>
                </a:solidFill>
                <a:latin typeface="+mn-lt"/>
                <a:ea typeface="+mn-ea"/>
                <a:cs typeface="Arial" panose="020B0604020202020204" pitchFamily="34" charset="0"/>
              </a:rPr>
              <a:t>is PPT standard colors.</a:t>
            </a:r>
            <a:br>
              <a:rPr lang="en-US"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DO NOT USE</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Custom Colors </a:t>
            </a:r>
            <a:r>
              <a:rPr lang="en-US" altLang="da-DK" sz="800" b="0" kern="1200" noProof="1">
                <a:solidFill>
                  <a:srgbClr val="000000"/>
                </a:solidFill>
                <a:latin typeface="+mn-lt"/>
                <a:ea typeface="+mn-ea"/>
                <a:cs typeface="Arial" panose="020B0604020202020204" pitchFamily="34" charset="0"/>
              </a:rPr>
              <a:t>is the color to use for icons</a:t>
            </a:r>
            <a:br>
              <a:rPr lang="en-US"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DO NOT USE</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Standard Colors </a:t>
            </a:r>
            <a:r>
              <a:rPr lang="en-US" altLang="da-DK" sz="800" b="0" kern="1200" noProof="1">
                <a:solidFill>
                  <a:srgbClr val="000000"/>
                </a:solidFill>
                <a:latin typeface="+mn-lt"/>
                <a:ea typeface="+mn-ea"/>
                <a:cs typeface="Arial" panose="020B0604020202020204" pitchFamily="34" charset="0"/>
              </a:rPr>
              <a:t>is PPT standard colors</a:t>
            </a:r>
            <a:endParaRPr lang="en-US" dirty="0"/>
          </a:p>
        </p:txBody>
      </p:sp>
      <p:sp>
        <p:nvSpPr>
          <p:cNvPr id="20" name="Text Box 3">
            <a:extLst>
              <a:ext uri="{FF2B5EF4-FFF2-40B4-BE49-F238E27FC236}">
                <a16:creationId xmlns:a16="http://schemas.microsoft.com/office/drawing/2014/main" id="{855FF331-3FA3-EBCB-5BC6-46D6FE2C4F2F}"/>
              </a:ext>
            </a:extLst>
          </p:cNvPr>
          <p:cNvSpPr txBox="1">
            <a:spLocks noChangeArrowheads="1"/>
          </p:cNvSpPr>
          <p:nvPr userDrawn="1"/>
        </p:nvSpPr>
        <p:spPr bwMode="auto">
          <a:xfrm>
            <a:off x="6195667" y="854575"/>
            <a:ext cx="5851358" cy="48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ts val="1100"/>
              </a:lnSpc>
              <a:spcBef>
                <a:spcPts val="0"/>
              </a:spcBef>
              <a:spcAft>
                <a:spcPts val="600"/>
              </a:spcAft>
              <a:buClrTx/>
              <a:buSzTx/>
              <a:buFont typeface="+mj-lt"/>
              <a:buNone/>
              <a:tabLst>
                <a:tab pos="173038" algn="l"/>
              </a:tabLst>
              <a:defRPr/>
            </a:pPr>
            <a:r>
              <a:rPr kumimoji="0" lang="en-US" altLang="da-DK" sz="800" b="0" i="0" u="none" strike="noStrike" kern="1200" cap="none" spc="0" normalizeH="0" baseline="0" noProof="1">
                <a:ln>
                  <a:noFill/>
                </a:ln>
                <a:solidFill>
                  <a:schemeClr val="tx1"/>
                </a:solidFill>
                <a:effectLst/>
                <a:uLnTx/>
                <a:uFillTx/>
                <a:latin typeface="Verdana"/>
                <a:ea typeface="+mn-ea"/>
                <a:cs typeface="Verdana" panose="020B0604030504040204" pitchFamily="34" charset="0"/>
              </a:rPr>
              <a:t>To access Templafy </a:t>
            </a:r>
            <a:r>
              <a:rPr lang="en-US" altLang="da-DK" sz="800" b="0" kern="1200" noProof="1">
                <a:solidFill>
                  <a:schemeClr val="tx1"/>
                </a:solidFill>
                <a:latin typeface="Verdana" charset="0"/>
                <a:ea typeface="+mn-ea"/>
                <a:cs typeface="Verdana" panose="020B0604030504040204" pitchFamily="34" charset="0"/>
              </a:rPr>
              <a:t>click </a:t>
            </a:r>
            <a:r>
              <a:rPr lang="en-US" altLang="da-DK" sz="800" b="1" kern="1200" baseline="0" noProof="1">
                <a:solidFill>
                  <a:schemeClr val="tx1"/>
                </a:solidFill>
                <a:latin typeface="Verdana" charset="0"/>
                <a:ea typeface="+mn-ea"/>
                <a:cs typeface="Verdana" panose="020B0604030504040204" pitchFamily="34" charset="0"/>
              </a:rPr>
              <a:t>Content Library </a:t>
            </a:r>
            <a:r>
              <a:rPr lang="en-US" altLang="da-DK" sz="800" b="0" kern="1200" baseline="0" noProof="1">
                <a:solidFill>
                  <a:schemeClr val="tx1"/>
                </a:solidFill>
                <a:latin typeface="Verdana" charset="0"/>
                <a:ea typeface="+mn-ea"/>
                <a:cs typeface="Verdana" panose="020B0604030504040204" pitchFamily="34" charset="0"/>
              </a:rPr>
              <a:t>on the </a:t>
            </a:r>
            <a:r>
              <a:rPr lang="en-US" altLang="da-DK" sz="800" b="1" kern="1200" baseline="0" noProof="1">
                <a:solidFill>
                  <a:schemeClr val="tx1"/>
                </a:solidFill>
                <a:latin typeface="Verdana" charset="0"/>
                <a:ea typeface="+mn-ea"/>
                <a:cs typeface="Verdana" panose="020B0604030504040204" pitchFamily="34" charset="0"/>
              </a:rPr>
              <a:t>[Home] </a:t>
            </a:r>
            <a:r>
              <a:rPr lang="en-US" altLang="da-DK" sz="800" b="0" kern="1200" baseline="0" noProof="1">
                <a:solidFill>
                  <a:schemeClr val="tx1"/>
                </a:solidFill>
                <a:latin typeface="Verdana" charset="0"/>
                <a:ea typeface="+mn-ea"/>
                <a:cs typeface="Verdana" panose="020B0604030504040204" pitchFamily="34" charset="0"/>
              </a:rPr>
              <a:t>tab and the Templafy task pane wil open on the right right of the window. Use the </a:t>
            </a:r>
            <a:r>
              <a:rPr lang="en-US" altLang="da-DK" sz="800" b="1" kern="1200" baseline="0" noProof="1">
                <a:solidFill>
                  <a:schemeClr val="tx1"/>
                </a:solidFill>
                <a:latin typeface="Verdana" charset="0"/>
                <a:ea typeface="+mn-ea"/>
                <a:cs typeface="Verdana" panose="020B0604030504040204" pitchFamily="34" charset="0"/>
              </a:rPr>
              <a:t>&lt; or &gt; slider buttons </a:t>
            </a:r>
            <a:r>
              <a:rPr lang="en-US" altLang="da-DK" sz="800" b="0" kern="1200" baseline="0" noProof="1">
                <a:solidFill>
                  <a:schemeClr val="tx1"/>
                </a:solidFill>
                <a:latin typeface="Verdana" charset="0"/>
                <a:ea typeface="+mn-ea"/>
                <a:cs typeface="Verdana" panose="020B0604030504040204" pitchFamily="34" charset="0"/>
              </a:rPr>
              <a:t>under the search box until you see the desired tab.</a:t>
            </a:r>
            <a:endParaRPr lang="en-US" sz="800" b="0"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 typeface="+mj-lt"/>
              <a:buNone/>
              <a:tabLst>
                <a:tab pos="173038" algn="l"/>
              </a:tabLst>
              <a:defRPr/>
            </a:pPr>
            <a:endParaRPr lang="en-US" altLang="da-DK" sz="800" noProof="1">
              <a:solidFill>
                <a:schemeClr val="tx1"/>
              </a:solidFill>
              <a:latin typeface="+mn-lt"/>
              <a:cs typeface="Verdana" panose="020B0604030504040204" pitchFamily="34" charset="0"/>
            </a:endParaRPr>
          </a:p>
        </p:txBody>
      </p:sp>
      <p:grpSp>
        <p:nvGrpSpPr>
          <p:cNvPr id="98" name="Group 97">
            <a:extLst>
              <a:ext uri="{FF2B5EF4-FFF2-40B4-BE49-F238E27FC236}">
                <a16:creationId xmlns:a16="http://schemas.microsoft.com/office/drawing/2014/main" id="{E5BDE49C-CA26-56DB-1199-0896F93CDCA8}"/>
              </a:ext>
            </a:extLst>
          </p:cNvPr>
          <p:cNvGrpSpPr/>
          <p:nvPr userDrawn="1"/>
        </p:nvGrpSpPr>
        <p:grpSpPr>
          <a:xfrm>
            <a:off x="3254251" y="4697506"/>
            <a:ext cx="2630913" cy="1792745"/>
            <a:chOff x="3254251" y="4697506"/>
            <a:chExt cx="2630913" cy="1792745"/>
          </a:xfrm>
        </p:grpSpPr>
        <p:grpSp>
          <p:nvGrpSpPr>
            <p:cNvPr id="22" name="Group 21">
              <a:extLst>
                <a:ext uri="{FF2B5EF4-FFF2-40B4-BE49-F238E27FC236}">
                  <a16:creationId xmlns:a16="http://schemas.microsoft.com/office/drawing/2014/main" id="{5238BAE1-5220-99C3-EA45-3DC94685F277}"/>
                </a:ext>
              </a:extLst>
            </p:cNvPr>
            <p:cNvGrpSpPr/>
            <p:nvPr userDrawn="1"/>
          </p:nvGrpSpPr>
          <p:grpSpPr>
            <a:xfrm>
              <a:off x="4841464" y="4822727"/>
              <a:ext cx="1043700" cy="1597932"/>
              <a:chOff x="4841464" y="4212847"/>
              <a:chExt cx="1043700" cy="1597932"/>
            </a:xfrm>
          </p:grpSpPr>
          <p:grpSp>
            <p:nvGrpSpPr>
              <p:cNvPr id="65" name="Group 64">
                <a:extLst>
                  <a:ext uri="{FF2B5EF4-FFF2-40B4-BE49-F238E27FC236}">
                    <a16:creationId xmlns:a16="http://schemas.microsoft.com/office/drawing/2014/main" id="{9AA9CD8F-23A6-B5F1-307F-6EB41F0E0D65}"/>
                  </a:ext>
                </a:extLst>
              </p:cNvPr>
              <p:cNvGrpSpPr/>
              <p:nvPr userDrawn="1"/>
            </p:nvGrpSpPr>
            <p:grpSpPr>
              <a:xfrm>
                <a:off x="4841464" y="4703109"/>
                <a:ext cx="981162" cy="107722"/>
                <a:chOff x="4841464" y="4703109"/>
                <a:chExt cx="981162" cy="107722"/>
              </a:xfrm>
            </p:grpSpPr>
            <p:sp>
              <p:nvSpPr>
                <p:cNvPr id="82" name="Tekstfelt 18">
                  <a:extLst>
                    <a:ext uri="{FF2B5EF4-FFF2-40B4-BE49-F238E27FC236}">
                      <a16:creationId xmlns:a16="http://schemas.microsoft.com/office/drawing/2014/main" id="{9EF35726-8419-4BF1-FFA2-18AE04496AB8}"/>
                    </a:ext>
                  </a:extLst>
                </p:cNvPr>
                <p:cNvSpPr txBox="1"/>
                <p:nvPr userDrawn="1"/>
              </p:nvSpPr>
              <p:spPr>
                <a:xfrm>
                  <a:off x="5057068" y="4703109"/>
                  <a:ext cx="765558" cy="107722"/>
                </a:xfrm>
                <a:prstGeom prst="rect">
                  <a:avLst/>
                </a:prstGeom>
                <a:noFill/>
              </p:spPr>
              <p:txBody>
                <a:bodyPr wrap="square" lIns="0" tIns="0" rIns="0" bIns="0" rtlCol="0">
                  <a:spAutoFit/>
                </a:bodyPr>
                <a:lstStyle/>
                <a:p>
                  <a:pPr algn="l">
                    <a:spcBef>
                      <a:spcPts val="300"/>
                    </a:spcBef>
                  </a:pPr>
                  <a:r>
                    <a:rPr lang="en-US" sz="700" dirty="0">
                      <a:solidFill>
                        <a:schemeClr val="tx1"/>
                      </a:solidFill>
                    </a:rPr>
                    <a:t>Gradients Colors</a:t>
                  </a:r>
                  <a:endParaRPr lang="en-US" sz="700" dirty="0"/>
                </a:p>
              </p:txBody>
            </p:sp>
            <p:cxnSp>
              <p:nvCxnSpPr>
                <p:cNvPr id="83" name="Straight Arrow Connector 82">
                  <a:extLst>
                    <a:ext uri="{FF2B5EF4-FFF2-40B4-BE49-F238E27FC236}">
                      <a16:creationId xmlns:a16="http://schemas.microsoft.com/office/drawing/2014/main" id="{E04B3CF3-7A32-A152-CF2A-73510C2E7C8A}"/>
                    </a:ext>
                  </a:extLst>
                </p:cNvPr>
                <p:cNvCxnSpPr>
                  <a:cxnSpLocks/>
                </p:cNvCxnSpPr>
                <p:nvPr userDrawn="1"/>
              </p:nvCxnSpPr>
              <p:spPr>
                <a:xfrm flipH="1">
                  <a:off x="4841464" y="4755985"/>
                  <a:ext cx="162108" cy="0"/>
                </a:xfrm>
                <a:prstGeom prst="straightConnector1">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73132620-5550-70F9-362E-68DFC478816F}"/>
                  </a:ext>
                </a:extLst>
              </p:cNvPr>
              <p:cNvGrpSpPr/>
              <p:nvPr userDrawn="1"/>
            </p:nvGrpSpPr>
            <p:grpSpPr>
              <a:xfrm>
                <a:off x="4841464" y="5287415"/>
                <a:ext cx="1043700" cy="107722"/>
                <a:chOff x="4841464" y="5287415"/>
                <a:chExt cx="1043700" cy="107722"/>
              </a:xfrm>
            </p:grpSpPr>
            <p:sp>
              <p:nvSpPr>
                <p:cNvPr id="80" name="Tekstfelt 20">
                  <a:extLst>
                    <a:ext uri="{FF2B5EF4-FFF2-40B4-BE49-F238E27FC236}">
                      <a16:creationId xmlns:a16="http://schemas.microsoft.com/office/drawing/2014/main" id="{094C5B06-1DBE-B266-37FE-ED303B8A304F}"/>
                    </a:ext>
                  </a:extLst>
                </p:cNvPr>
                <p:cNvSpPr txBox="1"/>
                <p:nvPr userDrawn="1"/>
              </p:nvSpPr>
              <p:spPr>
                <a:xfrm>
                  <a:off x="5057068" y="5287415"/>
                  <a:ext cx="828096" cy="107722"/>
                </a:xfrm>
                <a:prstGeom prst="rect">
                  <a:avLst/>
                </a:prstGeom>
                <a:noFill/>
              </p:spPr>
              <p:txBody>
                <a:bodyPr wrap="square" lIns="0" tIns="0" rIns="0" bIns="0" rtlCol="0">
                  <a:spAutoFit/>
                </a:bodyPr>
                <a:lstStyle/>
                <a:p>
                  <a:pPr algn="l">
                    <a:spcBef>
                      <a:spcPts val="300"/>
                    </a:spcBef>
                  </a:pPr>
                  <a:r>
                    <a:rPr lang="en-US" sz="700" dirty="0">
                      <a:solidFill>
                        <a:schemeClr val="tx1"/>
                      </a:solidFill>
                    </a:rPr>
                    <a:t>Custom Colors </a:t>
                  </a:r>
                  <a:endParaRPr lang="en-US" sz="700" dirty="0"/>
                </a:p>
              </p:txBody>
            </p:sp>
            <p:cxnSp>
              <p:nvCxnSpPr>
                <p:cNvPr id="81" name="Straight Arrow Connector 80">
                  <a:extLst>
                    <a:ext uri="{FF2B5EF4-FFF2-40B4-BE49-F238E27FC236}">
                      <a16:creationId xmlns:a16="http://schemas.microsoft.com/office/drawing/2014/main" id="{CA491CDD-730C-4264-30EF-6CA85B31C5C3}"/>
                    </a:ext>
                  </a:extLst>
                </p:cNvPr>
                <p:cNvCxnSpPr>
                  <a:cxnSpLocks/>
                </p:cNvCxnSpPr>
                <p:nvPr userDrawn="1"/>
              </p:nvCxnSpPr>
              <p:spPr>
                <a:xfrm flipH="1">
                  <a:off x="4841464" y="5348300"/>
                  <a:ext cx="162108" cy="0"/>
                </a:xfrm>
                <a:prstGeom prst="straightConnector1">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81F4B194-209E-CFD2-F25C-02BBC851B6D2}"/>
                  </a:ext>
                </a:extLst>
              </p:cNvPr>
              <p:cNvGrpSpPr/>
              <p:nvPr userDrawn="1"/>
            </p:nvGrpSpPr>
            <p:grpSpPr>
              <a:xfrm>
                <a:off x="4841464" y="5703057"/>
                <a:ext cx="1043700" cy="107722"/>
                <a:chOff x="4841464" y="5703057"/>
                <a:chExt cx="1043700" cy="107722"/>
              </a:xfrm>
            </p:grpSpPr>
            <p:sp>
              <p:nvSpPr>
                <p:cNvPr id="78" name="Tekstfelt 21">
                  <a:extLst>
                    <a:ext uri="{FF2B5EF4-FFF2-40B4-BE49-F238E27FC236}">
                      <a16:creationId xmlns:a16="http://schemas.microsoft.com/office/drawing/2014/main" id="{A4133F9F-33FB-CB8F-4338-27D0CD3A4F3D}"/>
                    </a:ext>
                  </a:extLst>
                </p:cNvPr>
                <p:cNvSpPr txBox="1"/>
                <p:nvPr userDrawn="1"/>
              </p:nvSpPr>
              <p:spPr>
                <a:xfrm>
                  <a:off x="5057068" y="5703057"/>
                  <a:ext cx="828096" cy="107722"/>
                </a:xfrm>
                <a:prstGeom prst="rect">
                  <a:avLst/>
                </a:prstGeom>
                <a:noFill/>
              </p:spPr>
              <p:txBody>
                <a:bodyPr wrap="square" lIns="0" tIns="0" rIns="0" bIns="0" rtlCol="0">
                  <a:spAutoFit/>
                </a:bodyPr>
                <a:lstStyle/>
                <a:p>
                  <a:pPr algn="l">
                    <a:spcBef>
                      <a:spcPts val="300"/>
                    </a:spcBef>
                  </a:pPr>
                  <a:r>
                    <a:rPr lang="en-US" sz="700" dirty="0">
                      <a:solidFill>
                        <a:schemeClr val="tx1"/>
                      </a:solidFill>
                    </a:rPr>
                    <a:t>Standard Colors </a:t>
                  </a:r>
                  <a:endParaRPr lang="en-US" sz="700" dirty="0"/>
                </a:p>
              </p:txBody>
            </p:sp>
            <p:cxnSp>
              <p:nvCxnSpPr>
                <p:cNvPr id="79" name="Straight Arrow Connector 78">
                  <a:extLst>
                    <a:ext uri="{FF2B5EF4-FFF2-40B4-BE49-F238E27FC236}">
                      <a16:creationId xmlns:a16="http://schemas.microsoft.com/office/drawing/2014/main" id="{CCA0D8E2-73C7-B6FE-52AD-D8FD95C1A764}"/>
                    </a:ext>
                  </a:extLst>
                </p:cNvPr>
                <p:cNvCxnSpPr>
                  <a:cxnSpLocks/>
                </p:cNvCxnSpPr>
                <p:nvPr userDrawn="1"/>
              </p:nvCxnSpPr>
              <p:spPr>
                <a:xfrm flipH="1">
                  <a:off x="4841464" y="5762336"/>
                  <a:ext cx="162108" cy="0"/>
                </a:xfrm>
                <a:prstGeom prst="straightConnector1">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DDA99625-01A3-B84C-2E2C-13156CD1C0F9}"/>
                  </a:ext>
                </a:extLst>
              </p:cNvPr>
              <p:cNvGrpSpPr/>
              <p:nvPr userDrawn="1"/>
            </p:nvGrpSpPr>
            <p:grpSpPr>
              <a:xfrm>
                <a:off x="4841464" y="4212847"/>
                <a:ext cx="993841" cy="215444"/>
                <a:chOff x="4841464" y="4212847"/>
                <a:chExt cx="993841" cy="215444"/>
              </a:xfrm>
            </p:grpSpPr>
            <p:sp>
              <p:nvSpPr>
                <p:cNvPr id="76" name="Tekstfelt 17">
                  <a:extLst>
                    <a:ext uri="{FF2B5EF4-FFF2-40B4-BE49-F238E27FC236}">
                      <a16:creationId xmlns:a16="http://schemas.microsoft.com/office/drawing/2014/main" id="{FF55492D-AA25-35A7-8849-102F95CEDE98}"/>
                    </a:ext>
                  </a:extLst>
                </p:cNvPr>
                <p:cNvSpPr txBox="1"/>
                <p:nvPr userDrawn="1"/>
              </p:nvSpPr>
              <p:spPr>
                <a:xfrm>
                  <a:off x="5057068" y="4212847"/>
                  <a:ext cx="778237" cy="215444"/>
                </a:xfrm>
                <a:prstGeom prst="rect">
                  <a:avLst/>
                </a:prstGeom>
                <a:noFill/>
              </p:spPr>
              <p:txBody>
                <a:bodyPr wrap="square" lIns="0" tIns="0" rIns="0" bIns="0" rtlCol="0">
                  <a:spAutoFit/>
                </a:bodyPr>
                <a:lstStyle/>
                <a:p>
                  <a:pPr algn="l">
                    <a:spcBef>
                      <a:spcPts val="300"/>
                    </a:spcBef>
                  </a:pPr>
                  <a:r>
                    <a:rPr lang="en-US" sz="700" dirty="0">
                      <a:solidFill>
                        <a:schemeClr val="tx1"/>
                      </a:solidFill>
                    </a:rPr>
                    <a:t>Cigna Healthcare Theme Colors</a:t>
                  </a:r>
                  <a:endParaRPr lang="en-US" dirty="0"/>
                </a:p>
              </p:txBody>
            </p:sp>
            <p:cxnSp>
              <p:nvCxnSpPr>
                <p:cNvPr id="77" name="Straight Arrow Connector 76">
                  <a:extLst>
                    <a:ext uri="{FF2B5EF4-FFF2-40B4-BE49-F238E27FC236}">
                      <a16:creationId xmlns:a16="http://schemas.microsoft.com/office/drawing/2014/main" id="{94C3A295-6207-D9DF-2F4D-DCD220D40910}"/>
                    </a:ext>
                  </a:extLst>
                </p:cNvPr>
                <p:cNvCxnSpPr>
                  <a:cxnSpLocks/>
                </p:cNvCxnSpPr>
                <p:nvPr userDrawn="1"/>
              </p:nvCxnSpPr>
              <p:spPr>
                <a:xfrm flipH="1">
                  <a:off x="4841464" y="4320569"/>
                  <a:ext cx="162108" cy="0"/>
                </a:xfrm>
                <a:prstGeom prst="straightConnector1">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97" name="Group 96">
              <a:extLst>
                <a:ext uri="{FF2B5EF4-FFF2-40B4-BE49-F238E27FC236}">
                  <a16:creationId xmlns:a16="http://schemas.microsoft.com/office/drawing/2014/main" id="{EA554CF1-2BCC-D172-A3B8-99CEFB0DF122}"/>
                </a:ext>
              </a:extLst>
            </p:cNvPr>
            <p:cNvGrpSpPr/>
            <p:nvPr userDrawn="1"/>
          </p:nvGrpSpPr>
          <p:grpSpPr>
            <a:xfrm>
              <a:off x="3254251" y="4697506"/>
              <a:ext cx="1508760" cy="1792745"/>
              <a:chOff x="3254251" y="4693024"/>
              <a:chExt cx="1508760" cy="1792745"/>
            </a:xfrm>
          </p:grpSpPr>
          <p:pic>
            <p:nvPicPr>
              <p:cNvPr id="96" name="Picture 95">
                <a:extLst>
                  <a:ext uri="{FF2B5EF4-FFF2-40B4-BE49-F238E27FC236}">
                    <a16:creationId xmlns:a16="http://schemas.microsoft.com/office/drawing/2014/main" id="{A47AE8D7-EC90-1806-276C-FC5D749F19A0}"/>
                  </a:ext>
                </a:extLst>
              </p:cNvPr>
              <p:cNvPicPr>
                <a:picLocks noChangeAspect="1"/>
              </p:cNvPicPr>
              <p:nvPr userDrawn="1"/>
            </p:nvPicPr>
            <p:blipFill>
              <a:blip r:embed="rId7"/>
              <a:srcRect t="11213"/>
              <a:stretch>
                <a:fillRect/>
              </a:stretch>
            </p:blipFill>
            <p:spPr>
              <a:xfrm>
                <a:off x="3280801" y="4693024"/>
                <a:ext cx="1463040" cy="1792745"/>
              </a:xfrm>
              <a:prstGeom prst="rect">
                <a:avLst/>
              </a:prstGeom>
              <a:ln w="6350">
                <a:solidFill>
                  <a:schemeClr val="bg1">
                    <a:lumMod val="75000"/>
                  </a:schemeClr>
                </a:solidFill>
              </a:ln>
            </p:spPr>
          </p:pic>
          <p:sp>
            <p:nvSpPr>
              <p:cNvPr id="31" name="Rectangle 30">
                <a:extLst>
                  <a:ext uri="{FF2B5EF4-FFF2-40B4-BE49-F238E27FC236}">
                    <a16:creationId xmlns:a16="http://schemas.microsoft.com/office/drawing/2014/main" id="{A473AD5D-479D-713F-99AC-10FACC3B3324}"/>
                  </a:ext>
                </a:extLst>
              </p:cNvPr>
              <p:cNvSpPr/>
              <p:nvPr userDrawn="1"/>
            </p:nvSpPr>
            <p:spPr>
              <a:xfrm>
                <a:off x="3254251" y="4837926"/>
                <a:ext cx="1508760" cy="1828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32" name="Rectangle 31">
                <a:extLst>
                  <a:ext uri="{FF2B5EF4-FFF2-40B4-BE49-F238E27FC236}">
                    <a16:creationId xmlns:a16="http://schemas.microsoft.com/office/drawing/2014/main" id="{CFBEDF0B-AC1F-55D2-F763-6183A21227B4}"/>
                  </a:ext>
                </a:extLst>
              </p:cNvPr>
              <p:cNvSpPr/>
              <p:nvPr userDrawn="1"/>
            </p:nvSpPr>
            <p:spPr>
              <a:xfrm>
                <a:off x="3254251" y="5767330"/>
                <a:ext cx="1508760" cy="3657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nvGrpSpPr>
              <p:cNvPr id="33" name="Group 32">
                <a:extLst>
                  <a:ext uri="{FF2B5EF4-FFF2-40B4-BE49-F238E27FC236}">
                    <a16:creationId xmlns:a16="http://schemas.microsoft.com/office/drawing/2014/main" id="{D2EA18A4-7FA9-81C3-3484-A83984B452E1}"/>
                  </a:ext>
                </a:extLst>
              </p:cNvPr>
              <p:cNvGrpSpPr/>
              <p:nvPr userDrawn="1"/>
            </p:nvGrpSpPr>
            <p:grpSpPr>
              <a:xfrm>
                <a:off x="3342621" y="6312937"/>
                <a:ext cx="1340747" cy="123312"/>
                <a:chOff x="3342622" y="5703057"/>
                <a:chExt cx="1188626" cy="118380"/>
              </a:xfrm>
            </p:grpSpPr>
            <p:cxnSp>
              <p:nvCxnSpPr>
                <p:cNvPr id="41" name="Straight Connector 40">
                  <a:extLst>
                    <a:ext uri="{FF2B5EF4-FFF2-40B4-BE49-F238E27FC236}">
                      <a16:creationId xmlns:a16="http://schemas.microsoft.com/office/drawing/2014/main" id="{B9456C00-8C7E-AE59-DF0D-9EB5E1529270}"/>
                    </a:ext>
                  </a:extLst>
                </p:cNvPr>
                <p:cNvCxnSpPr>
                  <a:cxnSpLocks/>
                </p:cNvCxnSpPr>
                <p:nvPr userDrawn="1"/>
              </p:nvCxnSpPr>
              <p:spPr>
                <a:xfrm>
                  <a:off x="3345231" y="5703057"/>
                  <a:ext cx="118601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8D1AD67-12EF-EC9E-E847-BDFCA2D5169B}"/>
                    </a:ext>
                  </a:extLst>
                </p:cNvPr>
                <p:cNvCxnSpPr>
                  <a:cxnSpLocks/>
                </p:cNvCxnSpPr>
                <p:nvPr userDrawn="1"/>
              </p:nvCxnSpPr>
              <p:spPr>
                <a:xfrm flipV="1">
                  <a:off x="3342622" y="5703061"/>
                  <a:ext cx="118862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11A98D75-40EB-516C-2E40-47545D329383}"/>
                  </a:ext>
                </a:extLst>
              </p:cNvPr>
              <p:cNvGrpSpPr/>
              <p:nvPr userDrawn="1"/>
            </p:nvGrpSpPr>
            <p:grpSpPr>
              <a:xfrm>
                <a:off x="3342621" y="5100399"/>
                <a:ext cx="1340747" cy="550404"/>
                <a:chOff x="3342622" y="5703057"/>
                <a:chExt cx="1188626" cy="118380"/>
              </a:xfrm>
            </p:grpSpPr>
            <p:cxnSp>
              <p:nvCxnSpPr>
                <p:cNvPr id="35" name="Straight Connector 34">
                  <a:extLst>
                    <a:ext uri="{FF2B5EF4-FFF2-40B4-BE49-F238E27FC236}">
                      <a16:creationId xmlns:a16="http://schemas.microsoft.com/office/drawing/2014/main" id="{93E98BC4-6A73-B163-C249-19BAE4397392}"/>
                    </a:ext>
                  </a:extLst>
                </p:cNvPr>
                <p:cNvCxnSpPr>
                  <a:cxnSpLocks/>
                </p:cNvCxnSpPr>
                <p:nvPr userDrawn="1"/>
              </p:nvCxnSpPr>
              <p:spPr>
                <a:xfrm>
                  <a:off x="3345231" y="5703057"/>
                  <a:ext cx="118601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64B4B3-7317-5CE7-5207-004868FB8BF1}"/>
                    </a:ext>
                  </a:extLst>
                </p:cNvPr>
                <p:cNvCxnSpPr>
                  <a:cxnSpLocks/>
                </p:cNvCxnSpPr>
                <p:nvPr userDrawn="1"/>
              </p:nvCxnSpPr>
              <p:spPr>
                <a:xfrm flipV="1">
                  <a:off x="3342622" y="5703061"/>
                  <a:ext cx="118862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grpSp>
        <p:nvGrpSpPr>
          <p:cNvPr id="101" name="Group 100">
            <a:extLst>
              <a:ext uri="{FF2B5EF4-FFF2-40B4-BE49-F238E27FC236}">
                <a16:creationId xmlns:a16="http://schemas.microsoft.com/office/drawing/2014/main" id="{8A78D9BF-2035-81D2-2F3A-B09EAF16055B}"/>
              </a:ext>
            </a:extLst>
          </p:cNvPr>
          <p:cNvGrpSpPr/>
          <p:nvPr userDrawn="1"/>
        </p:nvGrpSpPr>
        <p:grpSpPr>
          <a:xfrm>
            <a:off x="10067925" y="1401988"/>
            <a:ext cx="1773936" cy="2192580"/>
            <a:chOff x="10067925" y="1401988"/>
            <a:chExt cx="1773936" cy="2192580"/>
          </a:xfrm>
        </p:grpSpPr>
        <p:pic>
          <p:nvPicPr>
            <p:cNvPr id="100" name="Picture 99">
              <a:extLst>
                <a:ext uri="{FF2B5EF4-FFF2-40B4-BE49-F238E27FC236}">
                  <a16:creationId xmlns:a16="http://schemas.microsoft.com/office/drawing/2014/main" id="{402AC0C1-54F0-5A86-178E-462299116F17}"/>
                </a:ext>
              </a:extLst>
            </p:cNvPr>
            <p:cNvPicPr>
              <a:picLocks noChangeAspect="1"/>
            </p:cNvPicPr>
            <p:nvPr userDrawn="1"/>
          </p:nvPicPr>
          <p:blipFill>
            <a:blip r:embed="rId8"/>
            <a:srcRect b="38939"/>
            <a:stretch>
              <a:fillRect/>
            </a:stretch>
          </p:blipFill>
          <p:spPr>
            <a:xfrm>
              <a:off x="10067925" y="1401988"/>
              <a:ext cx="1773936" cy="2192580"/>
            </a:xfrm>
            <a:prstGeom prst="rect">
              <a:avLst/>
            </a:prstGeom>
          </p:spPr>
        </p:pic>
        <p:sp>
          <p:nvSpPr>
            <p:cNvPr id="86" name="Rectangle 85">
              <a:extLst>
                <a:ext uri="{FF2B5EF4-FFF2-40B4-BE49-F238E27FC236}">
                  <a16:creationId xmlns:a16="http://schemas.microsoft.com/office/drawing/2014/main" id="{F0F0AB45-2B7A-AABD-8E77-3480E82E63A1}"/>
                </a:ext>
              </a:extLst>
            </p:cNvPr>
            <p:cNvSpPr/>
            <p:nvPr userDrawn="1"/>
          </p:nvSpPr>
          <p:spPr>
            <a:xfrm>
              <a:off x="11233483" y="1783741"/>
              <a:ext cx="400063" cy="164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pic>
        <p:nvPicPr>
          <p:cNvPr id="87" name="Picture 86">
            <a:extLst>
              <a:ext uri="{FF2B5EF4-FFF2-40B4-BE49-F238E27FC236}">
                <a16:creationId xmlns:a16="http://schemas.microsoft.com/office/drawing/2014/main" id="{0C6205BA-4BA8-57B7-F9FB-76EE7022EDBC}"/>
              </a:ext>
            </a:extLst>
          </p:cNvPr>
          <p:cNvPicPr>
            <a:picLocks noChangeAspect="1"/>
          </p:cNvPicPr>
          <p:nvPr userDrawn="1"/>
        </p:nvPicPr>
        <p:blipFill>
          <a:blip r:embed="rId9"/>
          <a:srcRect b="38863"/>
          <a:stretch>
            <a:fillRect/>
          </a:stretch>
        </p:blipFill>
        <p:spPr>
          <a:xfrm>
            <a:off x="8128000" y="1401988"/>
            <a:ext cx="1773936" cy="2193304"/>
          </a:xfrm>
          <a:prstGeom prst="rect">
            <a:avLst/>
          </a:prstGeom>
        </p:spPr>
      </p:pic>
      <p:sp>
        <p:nvSpPr>
          <p:cNvPr id="88" name="Rectangle 87">
            <a:extLst>
              <a:ext uri="{FF2B5EF4-FFF2-40B4-BE49-F238E27FC236}">
                <a16:creationId xmlns:a16="http://schemas.microsoft.com/office/drawing/2014/main" id="{5F2F29BE-43B1-8252-DB8B-19750BCC633A}"/>
              </a:ext>
            </a:extLst>
          </p:cNvPr>
          <p:cNvSpPr/>
          <p:nvPr userDrawn="1"/>
        </p:nvSpPr>
        <p:spPr>
          <a:xfrm>
            <a:off x="8822144" y="1783741"/>
            <a:ext cx="486288" cy="164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nvGrpSpPr>
          <p:cNvPr id="104" name="Group 103">
            <a:extLst>
              <a:ext uri="{FF2B5EF4-FFF2-40B4-BE49-F238E27FC236}">
                <a16:creationId xmlns:a16="http://schemas.microsoft.com/office/drawing/2014/main" id="{E501370C-6C5F-B2FA-11C9-2D22B1566EC8}"/>
              </a:ext>
            </a:extLst>
          </p:cNvPr>
          <p:cNvGrpSpPr/>
          <p:nvPr userDrawn="1"/>
        </p:nvGrpSpPr>
        <p:grpSpPr>
          <a:xfrm>
            <a:off x="8114602" y="4017931"/>
            <a:ext cx="1773936" cy="2416708"/>
            <a:chOff x="8114602" y="4017931"/>
            <a:chExt cx="1773936" cy="2416708"/>
          </a:xfrm>
        </p:grpSpPr>
        <p:pic>
          <p:nvPicPr>
            <p:cNvPr id="103" name="Picture 102">
              <a:extLst>
                <a:ext uri="{FF2B5EF4-FFF2-40B4-BE49-F238E27FC236}">
                  <a16:creationId xmlns:a16="http://schemas.microsoft.com/office/drawing/2014/main" id="{3DC7A669-0526-9676-9DD5-BD7DDD2EC1EF}"/>
                </a:ext>
              </a:extLst>
            </p:cNvPr>
            <p:cNvPicPr>
              <a:picLocks noChangeAspect="1"/>
            </p:cNvPicPr>
            <p:nvPr userDrawn="1"/>
          </p:nvPicPr>
          <p:blipFill>
            <a:blip r:embed="rId10"/>
            <a:srcRect b="33324"/>
            <a:stretch>
              <a:fillRect/>
            </a:stretch>
          </p:blipFill>
          <p:spPr>
            <a:xfrm>
              <a:off x="8114602" y="4017931"/>
              <a:ext cx="1773936" cy="2416708"/>
            </a:xfrm>
            <a:prstGeom prst="rect">
              <a:avLst/>
            </a:prstGeom>
          </p:spPr>
        </p:pic>
        <p:sp>
          <p:nvSpPr>
            <p:cNvPr id="91" name="Rectangle 90">
              <a:extLst>
                <a:ext uri="{FF2B5EF4-FFF2-40B4-BE49-F238E27FC236}">
                  <a16:creationId xmlns:a16="http://schemas.microsoft.com/office/drawing/2014/main" id="{0FD326D1-056D-AC44-189D-D5A9ED5895E5}"/>
                </a:ext>
              </a:extLst>
            </p:cNvPr>
            <p:cNvSpPr/>
            <p:nvPr userDrawn="1"/>
          </p:nvSpPr>
          <p:spPr>
            <a:xfrm>
              <a:off x="8137088" y="4399128"/>
              <a:ext cx="361453" cy="164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pic>
        <p:nvPicPr>
          <p:cNvPr id="93" name="Picture 92">
            <a:extLst>
              <a:ext uri="{FF2B5EF4-FFF2-40B4-BE49-F238E27FC236}">
                <a16:creationId xmlns:a16="http://schemas.microsoft.com/office/drawing/2014/main" id="{D70EFC78-54EF-426E-7CE8-7B745BC5B9C5}"/>
              </a:ext>
            </a:extLst>
          </p:cNvPr>
          <p:cNvPicPr>
            <a:picLocks noChangeAspect="1"/>
          </p:cNvPicPr>
          <p:nvPr userDrawn="1"/>
        </p:nvPicPr>
        <p:blipFill>
          <a:blip r:embed="rId11"/>
          <a:srcRect b="31820"/>
          <a:stretch>
            <a:fillRect/>
          </a:stretch>
        </p:blipFill>
        <p:spPr>
          <a:xfrm>
            <a:off x="10067925" y="4017930"/>
            <a:ext cx="1773936" cy="2416708"/>
          </a:xfrm>
          <a:prstGeom prst="rect">
            <a:avLst/>
          </a:prstGeom>
        </p:spPr>
      </p:pic>
      <p:sp>
        <p:nvSpPr>
          <p:cNvPr id="94" name="Rectangle 93">
            <a:extLst>
              <a:ext uri="{FF2B5EF4-FFF2-40B4-BE49-F238E27FC236}">
                <a16:creationId xmlns:a16="http://schemas.microsoft.com/office/drawing/2014/main" id="{568C9E5E-824B-AFF5-AFFD-B514D8727AFD}"/>
              </a:ext>
            </a:extLst>
          </p:cNvPr>
          <p:cNvSpPr/>
          <p:nvPr userDrawn="1"/>
        </p:nvSpPr>
        <p:spPr>
          <a:xfrm>
            <a:off x="10458947" y="4399128"/>
            <a:ext cx="621429" cy="164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Tree>
    <p:custDataLst>
      <p:tags r:id="rId1"/>
    </p:custDataLst>
    <p:extLst>
      <p:ext uri="{BB962C8B-B14F-4D97-AF65-F5344CB8AC3E}">
        <p14:creationId xmlns:p14="http://schemas.microsoft.com/office/powerpoint/2010/main" val="142930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 Cover and picture">
    <p:bg bwMode="ltGray">
      <p:bgPr>
        <a:solidFill>
          <a:schemeClr val="accent5"/>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5" name="Picture Placeholder 4">
            <a:extLst>
              <a:ext uri="{FF2B5EF4-FFF2-40B4-BE49-F238E27FC236}">
                <a16:creationId xmlns:a16="http://schemas.microsoft.com/office/drawing/2014/main" id="{72B71523-1CD5-C290-0697-AE0AF18C2D3E}"/>
              </a:ext>
            </a:extLst>
          </p:cNvPr>
          <p:cNvSpPr>
            <a:spLocks noGrp="1"/>
          </p:cNvSpPr>
          <p:nvPr>
            <p:ph type="pic" sz="quarter" idx="10" hasCustomPrompt="1"/>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Select placeholder then choose the</a:t>
            </a:r>
            <a:br>
              <a:rPr lang="en-US" dirty="0"/>
            </a:br>
            <a:r>
              <a:rPr lang="en-US" dirty="0"/>
              <a:t>desired photo from Templafy “Photos” </a:t>
            </a:r>
            <a:endParaRPr lang="en-US"/>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58775" y="5738400"/>
            <a:ext cx="1396799" cy="758676"/>
          </a:xfrm>
          <a:prstGeom prst="rect">
            <a:avLst/>
          </a:prstGeom>
        </p:spPr>
      </p:pic>
      <p:sp>
        <p:nvSpPr>
          <p:cNvPr id="15" name="Blue box">
            <a:extLst>
              <a:ext uri="{FF2B5EF4-FFF2-40B4-BE49-F238E27FC236}">
                <a16:creationId xmlns:a16="http://schemas.microsoft.com/office/drawing/2014/main" id="{F7630D72-D4DB-1453-9AA0-BBCA51D7757D}"/>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6" name="Dynamic legal" descr="{&quot;templafy&quot;:{&quot;id&quot;:&quot;1d850a69-3ad3-4d99-84f0-4f4c70f519d2&quot;}}">
            <a:extLst>
              <a:ext uri="{FF2B5EF4-FFF2-40B4-BE49-F238E27FC236}">
                <a16:creationId xmlns:a16="http://schemas.microsoft.com/office/drawing/2014/main" id="{BDB6378C-D85B-906C-BC8D-07224E9D6AB3}"/>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7" name="Dynmic Internal use only" descr="{&quot;templafy&quot;:{&quot;id&quot;:&quot;61a7eb09-d504-4191-9fdd-5e8160d49307&quot;}}" title="Form.Cigna_Confidentiality.Cigna_healthcareConfidentiality">
            <a:extLst>
              <a:ext uri="{FF2B5EF4-FFF2-40B4-BE49-F238E27FC236}">
                <a16:creationId xmlns:a16="http://schemas.microsoft.com/office/drawing/2014/main" id="{876EE0A5-148C-71AD-B5EB-8D1B08DF06C3}"/>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8" name="Title 1">
            <a:extLst>
              <a:ext uri="{FF2B5EF4-FFF2-40B4-BE49-F238E27FC236}">
                <a16:creationId xmlns:a16="http://schemas.microsoft.com/office/drawing/2014/main" id="{F8C51E89-C181-69C7-7839-E688B10E41D3}"/>
              </a:ext>
            </a:extLst>
          </p:cNvPr>
          <p:cNvSpPr>
            <a:spLocks noGrp="1"/>
          </p:cNvSpPr>
          <p:nvPr>
            <p:ph type="ctrTitle" hasCustomPrompt="1"/>
          </p:nvPr>
        </p:nvSpPr>
        <p:spPr bwMode="black">
          <a:xfrm>
            <a:off x="359997" y="1360800"/>
            <a:ext cx="4673966"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4" name="Subtitle 2">
            <a:extLst>
              <a:ext uri="{FF2B5EF4-FFF2-40B4-BE49-F238E27FC236}">
                <a16:creationId xmlns:a16="http://schemas.microsoft.com/office/drawing/2014/main" id="{159CC8C7-5CDA-44BC-8D82-5B7C26B4EF11}"/>
              </a:ext>
            </a:extLst>
          </p:cNvPr>
          <p:cNvSpPr>
            <a:spLocks noGrp="1"/>
          </p:cNvSpPr>
          <p:nvPr>
            <p:ph type="subTitle" idx="1" hasCustomPrompt="1"/>
          </p:nvPr>
        </p:nvSpPr>
        <p:spPr bwMode="black">
          <a:xfrm>
            <a:off x="359998" y="3731909"/>
            <a:ext cx="4673966"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8" name="Footer Placeholder 16">
            <a:extLst>
              <a:ext uri="{FF2B5EF4-FFF2-40B4-BE49-F238E27FC236}">
                <a16:creationId xmlns:a16="http://schemas.microsoft.com/office/drawing/2014/main" id="{72273655-6B77-8970-0539-6ED271CE3328}"/>
              </a:ext>
            </a:extLst>
          </p:cNvPr>
          <p:cNvSpPr>
            <a:spLocks noGrp="1"/>
          </p:cNvSpPr>
          <p:nvPr>
            <p:ph type="ftr" sz="quarter" idx="22"/>
          </p:nvPr>
        </p:nvSpPr>
        <p:spPr>
          <a:xfrm>
            <a:off x="5033963" y="6318000"/>
            <a:ext cx="4851135" cy="180000"/>
          </a:xfrm>
        </p:spPr>
        <p:txBody>
          <a:bodyPr/>
          <a:lstStyle>
            <a:lvl1pPr>
              <a:defRPr>
                <a:solidFill>
                  <a:schemeClr val="tx1"/>
                </a:solidFill>
              </a:defRPr>
            </a:lvl1pPr>
          </a:lstStyle>
          <a:p>
            <a:endParaRPr lang="en-US" dirty="0"/>
          </a:p>
        </p:txBody>
      </p:sp>
      <p:sp>
        <p:nvSpPr>
          <p:cNvPr id="7" name="Date Placeholder 1">
            <a:extLst>
              <a:ext uri="{FF2B5EF4-FFF2-40B4-BE49-F238E27FC236}">
                <a16:creationId xmlns:a16="http://schemas.microsoft.com/office/drawing/2014/main" id="{11054277-595B-B532-8981-AB11FD0F158A}"/>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fld id="{202808E7-D694-41E1-A268-86C9D90E2193}" type="datetime4">
              <a:rPr lang="en-US" smtClean="0"/>
              <a:t>April 6, 2026</a:t>
            </a:fld>
            <a:endParaRPr lang="en-US" dirty="0"/>
          </a:p>
        </p:txBody>
      </p:sp>
      <p:sp>
        <p:nvSpPr>
          <p:cNvPr id="10" name="Slide Number Placeholder 9">
            <a:extLst>
              <a:ext uri="{FF2B5EF4-FFF2-40B4-BE49-F238E27FC236}">
                <a16:creationId xmlns:a16="http://schemas.microsoft.com/office/drawing/2014/main" id="{02BAD4C6-2A6C-C9C6-1699-885FE6D4503C}"/>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945641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inv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bwMode="invGray">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one</a:t>
            </a:r>
            <a:r>
              <a:rPr lang="en-US" sz="4400" b="0"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6" y="3391414"/>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invGray">
          <a:xfrm>
            <a:off x="430214" y="2780879"/>
            <a:ext cx="10152346" cy="1862048"/>
          </a:xfrm>
          <a:prstGeom prst="rect">
            <a:avLst/>
          </a:prstGeom>
        </p:spPr>
        <p:txBody>
          <a:bodyPr wrap="square">
            <a:spAutoFit/>
          </a:bodyPr>
          <a:lstStyle/>
          <a:p>
            <a:pPr algn="ctr"/>
            <a:r>
              <a:rPr lang="en-US" sz="11500" b="1" i="1" noProof="0" dirty="0">
                <a:solidFill>
                  <a:schemeClr val="bg1"/>
                </a:solidFill>
              </a:rPr>
              <a:t>Do not use </a:t>
            </a:r>
            <a:endParaRPr lang="en-US" sz="20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invGray">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Due to PowerPoint’s standard Copy/Paste functionality extra undesirable layouts can appear.</a:t>
            </a:r>
            <a:endParaRPr lang="en-US" sz="1800" dirty="0"/>
          </a:p>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invGray">
          <a:xfrm>
            <a:off x="0" y="6912000"/>
            <a:ext cx="0" cy="0"/>
          </a:xfrm>
          <a:prstGeom prst="rect">
            <a:avLst/>
          </a:prstGeom>
        </p:spPr>
        <p:txBody>
          <a:bodyPr/>
          <a:lstStyle>
            <a:lvl1pPr>
              <a:defRPr>
                <a:noFill/>
              </a:defRPr>
            </a:lvl1pPr>
          </a:lstStyle>
          <a:p>
            <a:fld id="{F0F12656-E729-4E44-9BB8-7496BFE59FFC}" type="datetime4">
              <a:rPr lang="en-US" smtClean="0"/>
              <a:t>April 6, 2026</a:t>
            </a:fld>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invGray">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8" name="Picture Placeholder 7">
            <a:extLst>
              <a:ext uri="{FF2B5EF4-FFF2-40B4-BE49-F238E27FC236}">
                <a16:creationId xmlns:a16="http://schemas.microsoft.com/office/drawing/2014/main" id="{FB7A62FA-117D-4C80-FBCC-784C50549712}"/>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r>
              <a:rPr lang="en-US" dirty="0"/>
              <a:t>Select placeholder then choose the desired photo from Templafy “Photos” </a:t>
            </a:r>
            <a:endParaRPr lang="en-US"/>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16" name="Blue box">
            <a:extLst>
              <a:ext uri="{FF2B5EF4-FFF2-40B4-BE49-F238E27FC236}">
                <a16:creationId xmlns:a16="http://schemas.microsoft.com/office/drawing/2014/main" id="{FB12F707-1718-91E7-FEEB-CC9B1C1B8E14}"/>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7" name="Dynamic legal" descr="{&quot;templafy&quot;:{&quot;id&quot;:&quot;a5b61a47-f6c4-4b47-ace6-e6d80fef29bf&quot;}}">
            <a:extLst>
              <a:ext uri="{FF2B5EF4-FFF2-40B4-BE49-F238E27FC236}">
                <a16:creationId xmlns:a16="http://schemas.microsoft.com/office/drawing/2014/main" id="{63BFF32A-054B-383F-1CBC-7534755C18D1}"/>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8" name="Dynmic Internal use only" descr="{&quot;templafy&quot;:{&quot;id&quot;:&quot;3eac159b-ac98-4fc8-aa85-fe3e1324ad02&quot;}}" title="Form.Cigna_Confidentiality.Cigna_healthcareConfidentiality">
            <a:extLst>
              <a:ext uri="{FF2B5EF4-FFF2-40B4-BE49-F238E27FC236}">
                <a16:creationId xmlns:a16="http://schemas.microsoft.com/office/drawing/2014/main" id="{FBEA0044-90B0-40FC-0BED-A653237F91A9}"/>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4" name="Title 1">
            <a:extLst>
              <a:ext uri="{FF2B5EF4-FFF2-40B4-BE49-F238E27FC236}">
                <a16:creationId xmlns:a16="http://schemas.microsoft.com/office/drawing/2014/main" id="{0BADCDCB-E5D7-2A56-6472-D5594375465F}"/>
              </a:ext>
            </a:extLst>
          </p:cNvPr>
          <p:cNvSpPr>
            <a:spLocks noGrp="1"/>
          </p:cNvSpPr>
          <p:nvPr>
            <p:ph type="ctrTitle" hasCustomPrompt="1"/>
          </p:nvPr>
        </p:nvSpPr>
        <p:spPr bwMode="white">
          <a:xfrm>
            <a:off x="359997" y="1360800"/>
            <a:ext cx="5826491"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5" name="Subtitle 2">
            <a:extLst>
              <a:ext uri="{FF2B5EF4-FFF2-40B4-BE49-F238E27FC236}">
                <a16:creationId xmlns:a16="http://schemas.microsoft.com/office/drawing/2014/main" id="{97CA12F8-841F-6AB9-F702-2AE236A70B6F}"/>
              </a:ext>
            </a:extLst>
          </p:cNvPr>
          <p:cNvSpPr>
            <a:spLocks noGrp="1"/>
          </p:cNvSpPr>
          <p:nvPr>
            <p:ph type="subTitle" idx="1" hasCustomPrompt="1"/>
          </p:nvPr>
        </p:nvSpPr>
        <p:spPr bwMode="white">
          <a:xfrm>
            <a:off x="359998" y="3731909"/>
            <a:ext cx="5826491"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9" name="Footer Placeholder 16">
            <a:extLst>
              <a:ext uri="{FF2B5EF4-FFF2-40B4-BE49-F238E27FC236}">
                <a16:creationId xmlns:a16="http://schemas.microsoft.com/office/drawing/2014/main" id="{32988482-2F55-D73D-3677-4BEBB59F5EAF}"/>
              </a:ext>
            </a:extLst>
          </p:cNvPr>
          <p:cNvSpPr>
            <a:spLocks noGrp="1"/>
          </p:cNvSpPr>
          <p:nvPr>
            <p:ph type="ftr" sz="quarter" idx="22"/>
          </p:nvPr>
        </p:nvSpPr>
        <p:spPr>
          <a:xfrm>
            <a:off x="5033963" y="6318000"/>
            <a:ext cx="4851135" cy="180000"/>
          </a:xfrm>
        </p:spPr>
        <p:txBody>
          <a:bodyPr/>
          <a:lstStyle>
            <a:lvl1pPr>
              <a:defRPr>
                <a:solidFill>
                  <a:schemeClr val="tx1"/>
                </a:solidFill>
              </a:defRPr>
            </a:lvl1pPr>
          </a:lstStyle>
          <a:p>
            <a:endParaRPr lang="en-US" dirty="0"/>
          </a:p>
        </p:txBody>
      </p:sp>
      <p:sp>
        <p:nvSpPr>
          <p:cNvPr id="2" name="Date Placeholder 1">
            <a:extLst>
              <a:ext uri="{FF2B5EF4-FFF2-40B4-BE49-F238E27FC236}">
                <a16:creationId xmlns:a16="http://schemas.microsoft.com/office/drawing/2014/main" id="{C04A04B7-ECEC-9516-BA61-8DF3F512683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4BE1FFBF-3FD1-49AB-9000-1A61736D435B}" type="datetime4">
              <a:rPr lang="en-US" smtClean="0"/>
              <a:t>April 6, 2026</a:t>
            </a:fld>
            <a:endParaRPr lang="en-US" dirty="0"/>
          </a:p>
        </p:txBody>
      </p:sp>
      <p:sp>
        <p:nvSpPr>
          <p:cNvPr id="3" name="Slide Number Placeholder 9">
            <a:extLst>
              <a:ext uri="{FF2B5EF4-FFF2-40B4-BE49-F238E27FC236}">
                <a16:creationId xmlns:a16="http://schemas.microsoft.com/office/drawing/2014/main" id="{A08E2AC8-24CB-456F-D16B-56AC8480CE1A}"/>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355206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3" name="Picture Placeholder 2">
            <a:extLst>
              <a:ext uri="{FF2B5EF4-FFF2-40B4-BE49-F238E27FC236}">
                <a16:creationId xmlns:a16="http://schemas.microsoft.com/office/drawing/2014/main" id="{4FE246F1-8DD5-E4B4-9816-84E2452AAA61}"/>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ctr">
              <a:spcAft>
                <a:spcPts val="0"/>
              </a:spcAft>
              <a:buFont typeface="Arial" panose="020B0604020202020204" pitchFamily="34" charset="0"/>
              <a:buNone/>
              <a:defRPr>
                <a:solidFill>
                  <a:schemeClr val="bg1"/>
                </a:solidFill>
              </a:defRPr>
            </a:lvl1pPr>
          </a:lstStyle>
          <a:p>
            <a:r>
              <a:rPr lang="en-US" dirty="0"/>
              <a:t>Select placeholder then choose the desired photo from Templafy “Photos” </a:t>
            </a:r>
            <a:endParaRPr lang="en-US"/>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17" name="Blue box">
            <a:extLst>
              <a:ext uri="{FF2B5EF4-FFF2-40B4-BE49-F238E27FC236}">
                <a16:creationId xmlns:a16="http://schemas.microsoft.com/office/drawing/2014/main" id="{51D735B7-7FEB-CE5F-DA12-AFA6C3C96C75}"/>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8" name="Dynamic legal" descr="{&quot;templafy&quot;:{&quot;id&quot;:&quot;92cc83cf-85a3-4a65-a7ce-4114aa8a3b72&quot;}}">
            <a:extLst>
              <a:ext uri="{FF2B5EF4-FFF2-40B4-BE49-F238E27FC236}">
                <a16:creationId xmlns:a16="http://schemas.microsoft.com/office/drawing/2014/main" id="{9AB41983-A428-4344-0196-E1CD76B784F1}"/>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9" name="Dynmic Internal use only" descr="{&quot;templafy&quot;:{&quot;id&quot;:&quot;2eb313f8-a662-4f40-82da-72cd7806b1b7&quot;}}" title="Form.Cigna_Confidentiality.Cigna_healthcareConfidentiality">
            <a:extLst>
              <a:ext uri="{FF2B5EF4-FFF2-40B4-BE49-F238E27FC236}">
                <a16:creationId xmlns:a16="http://schemas.microsoft.com/office/drawing/2014/main" id="{B3B6055D-D51E-4573-ED9D-04DE01EE123A}"/>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4" name="Title 1">
            <a:extLst>
              <a:ext uri="{FF2B5EF4-FFF2-40B4-BE49-F238E27FC236}">
                <a16:creationId xmlns:a16="http://schemas.microsoft.com/office/drawing/2014/main" id="{4DFBF491-D22F-89DF-1C5C-CB176F49FE5E}"/>
              </a:ext>
            </a:extLst>
          </p:cNvPr>
          <p:cNvSpPr>
            <a:spLocks noGrp="1"/>
          </p:cNvSpPr>
          <p:nvPr>
            <p:ph type="ctrTitle" hasCustomPrompt="1"/>
          </p:nvPr>
        </p:nvSpPr>
        <p:spPr bwMode="white">
          <a:xfrm>
            <a:off x="359997" y="1360800"/>
            <a:ext cx="5826491"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5" name="Subtitle 2">
            <a:extLst>
              <a:ext uri="{FF2B5EF4-FFF2-40B4-BE49-F238E27FC236}">
                <a16:creationId xmlns:a16="http://schemas.microsoft.com/office/drawing/2014/main" id="{EC20686E-2774-67E1-6637-E56BD32396F9}"/>
              </a:ext>
            </a:extLst>
          </p:cNvPr>
          <p:cNvSpPr>
            <a:spLocks noGrp="1"/>
          </p:cNvSpPr>
          <p:nvPr>
            <p:ph type="subTitle" idx="1" hasCustomPrompt="1"/>
          </p:nvPr>
        </p:nvSpPr>
        <p:spPr bwMode="white">
          <a:xfrm>
            <a:off x="359998" y="3731909"/>
            <a:ext cx="5826491"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6" name="Footer Placeholder 15">
            <a:extLst>
              <a:ext uri="{FF2B5EF4-FFF2-40B4-BE49-F238E27FC236}">
                <a16:creationId xmlns:a16="http://schemas.microsoft.com/office/drawing/2014/main" id="{556A6A14-A238-6220-B117-F058FEBB3D16}"/>
              </a:ext>
            </a:extLst>
          </p:cNvPr>
          <p:cNvSpPr>
            <a:spLocks noGrp="1"/>
          </p:cNvSpPr>
          <p:nvPr>
            <p:ph type="ftr" sz="quarter" idx="22"/>
          </p:nvPr>
        </p:nvSpPr>
        <p:spPr/>
        <p:txBody>
          <a:bodyPr/>
          <a:lstStyle>
            <a:lvl1pPr>
              <a:defRPr>
                <a:solidFill>
                  <a:schemeClr val="tx1"/>
                </a:solidFill>
              </a:defRPr>
            </a:lvl1pPr>
          </a:lstStyle>
          <a:p>
            <a:endParaRPr lang="en-US" dirty="0"/>
          </a:p>
        </p:txBody>
      </p:sp>
      <p:sp>
        <p:nvSpPr>
          <p:cNvPr id="7" name="Date Placeholder 1">
            <a:extLst>
              <a:ext uri="{FF2B5EF4-FFF2-40B4-BE49-F238E27FC236}">
                <a16:creationId xmlns:a16="http://schemas.microsoft.com/office/drawing/2014/main" id="{228904D9-701C-5423-693C-FA78F1DAB3E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B06D0D2C-2CB3-4915-928E-17FFEE2FB45C}" type="datetime4">
              <a:rPr lang="en-US" smtClean="0"/>
              <a:t>April 6, 2026</a:t>
            </a:fld>
            <a:endParaRPr lang="en-US" dirty="0"/>
          </a:p>
        </p:txBody>
      </p:sp>
      <p:sp>
        <p:nvSpPr>
          <p:cNvPr id="8" name="Slide Number Placeholder 9">
            <a:extLst>
              <a:ext uri="{FF2B5EF4-FFF2-40B4-BE49-F238E27FC236}">
                <a16:creationId xmlns:a16="http://schemas.microsoft.com/office/drawing/2014/main" id="{100478DC-53AC-A6DC-E7B7-565F138D561F}"/>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061771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2" name="Picture Placeholder 1">
            <a:extLst>
              <a:ext uri="{FF2B5EF4-FFF2-40B4-BE49-F238E27FC236}">
                <a16:creationId xmlns:a16="http://schemas.microsoft.com/office/drawing/2014/main" id="{2DA42368-07DC-A18A-7B5D-9040BAFD08B0}"/>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ctr">
              <a:spcAft>
                <a:spcPts val="0"/>
              </a:spcAft>
              <a:buFont typeface="Arial" panose="020B0604020202020204" pitchFamily="34" charset="0"/>
              <a:buNone/>
              <a:defRPr>
                <a:solidFill>
                  <a:schemeClr val="bg1"/>
                </a:solidFill>
              </a:defRPr>
            </a:lvl1pPr>
          </a:lstStyle>
          <a:p>
            <a:r>
              <a:rPr lang="en-US" dirty="0"/>
              <a:t>Select placeholder then choose the desired photo from Templafy “Photos” </a:t>
            </a:r>
            <a:endParaRPr lang="en-US"/>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14" name="Blue box">
            <a:extLst>
              <a:ext uri="{FF2B5EF4-FFF2-40B4-BE49-F238E27FC236}">
                <a16:creationId xmlns:a16="http://schemas.microsoft.com/office/drawing/2014/main" id="{CFD95F96-4707-289E-93EB-432714F64BD8}"/>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5" name="Dynamic legal" descr="{&quot;templafy&quot;:{&quot;id&quot;:&quot;9281823c-0bc7-41c3-9630-ccafb0a79ae9&quot;}}">
            <a:extLst>
              <a:ext uri="{FF2B5EF4-FFF2-40B4-BE49-F238E27FC236}">
                <a16:creationId xmlns:a16="http://schemas.microsoft.com/office/drawing/2014/main" id="{EE2E2B94-67AA-42C8-3B29-6C53A174B03B}"/>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626145de-a175-4ad3-9b6b-05e6a6eb5365&quot;}}" title="Form.Cigna_Confidentiality.Cigna_healthcareConfidentiality">
            <a:extLst>
              <a:ext uri="{FF2B5EF4-FFF2-40B4-BE49-F238E27FC236}">
                <a16:creationId xmlns:a16="http://schemas.microsoft.com/office/drawing/2014/main" id="{501728E3-05D3-941E-41EB-62E502DA2427}"/>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8" name="Title 1">
            <a:extLst>
              <a:ext uri="{FF2B5EF4-FFF2-40B4-BE49-F238E27FC236}">
                <a16:creationId xmlns:a16="http://schemas.microsoft.com/office/drawing/2014/main" id="{E52DD3C0-650A-06CF-BB94-C83C8F2C72E4}"/>
              </a:ext>
            </a:extLst>
          </p:cNvPr>
          <p:cNvSpPr>
            <a:spLocks noGrp="1"/>
          </p:cNvSpPr>
          <p:nvPr>
            <p:ph type="ctrTitle" hasCustomPrompt="1"/>
          </p:nvPr>
        </p:nvSpPr>
        <p:spPr bwMode="white">
          <a:xfrm>
            <a:off x="359996" y="1360800"/>
            <a:ext cx="6615479"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9" name="Subtitle 2">
            <a:extLst>
              <a:ext uri="{FF2B5EF4-FFF2-40B4-BE49-F238E27FC236}">
                <a16:creationId xmlns:a16="http://schemas.microsoft.com/office/drawing/2014/main" id="{6A7D5036-A0C8-47E7-3D92-2024BB1FAC27}"/>
              </a:ext>
            </a:extLst>
          </p:cNvPr>
          <p:cNvSpPr>
            <a:spLocks noGrp="1"/>
          </p:cNvSpPr>
          <p:nvPr>
            <p:ph type="subTitle" idx="1" hasCustomPrompt="1"/>
          </p:nvPr>
        </p:nvSpPr>
        <p:spPr bwMode="white">
          <a:xfrm>
            <a:off x="359997" y="3731909"/>
            <a:ext cx="6615479"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7" name="Footer Placeholder 16">
            <a:extLst>
              <a:ext uri="{FF2B5EF4-FFF2-40B4-BE49-F238E27FC236}">
                <a16:creationId xmlns:a16="http://schemas.microsoft.com/office/drawing/2014/main" id="{68BA8F63-F6B9-57C9-1542-B944655375FE}"/>
              </a:ext>
            </a:extLst>
          </p:cNvPr>
          <p:cNvSpPr>
            <a:spLocks noGrp="1"/>
          </p:cNvSpPr>
          <p:nvPr>
            <p:ph type="ftr" sz="quarter" idx="22"/>
          </p:nvPr>
        </p:nvSpPr>
        <p:spPr/>
        <p:txBody>
          <a:bodyPr/>
          <a:lstStyle>
            <a:lvl1pPr>
              <a:defRPr>
                <a:solidFill>
                  <a:schemeClr val="tx1"/>
                </a:solidFill>
              </a:defRPr>
            </a:lvl1pPr>
          </a:lstStyle>
          <a:p>
            <a:endParaRPr lang="en-US" dirty="0"/>
          </a:p>
        </p:txBody>
      </p:sp>
      <p:sp>
        <p:nvSpPr>
          <p:cNvPr id="7" name="Date Placeholder 1">
            <a:extLst>
              <a:ext uri="{FF2B5EF4-FFF2-40B4-BE49-F238E27FC236}">
                <a16:creationId xmlns:a16="http://schemas.microsoft.com/office/drawing/2014/main" id="{4E92B8EE-1ADF-DDD3-61E2-EB441472F9CD}"/>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D3EB4A87-4DE9-4067-86D2-80E559743FA7}" type="datetime4">
              <a:rPr lang="en-US" smtClean="0"/>
              <a:t>April 6, 2026</a:t>
            </a:fld>
            <a:endParaRPr lang="en-US" dirty="0"/>
          </a:p>
        </p:txBody>
      </p:sp>
      <p:sp>
        <p:nvSpPr>
          <p:cNvPr id="8" name="Slide Number Placeholder 9">
            <a:extLst>
              <a:ext uri="{FF2B5EF4-FFF2-40B4-BE49-F238E27FC236}">
                <a16:creationId xmlns:a16="http://schemas.microsoft.com/office/drawing/2014/main" id="{740D2082-12E8-3F62-6B89-C33609BA9880}"/>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847688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bwMode="ltGray">
          <a:xfrm>
            <a:off x="6558257" y="0"/>
            <a:ext cx="5633743" cy="6858001"/>
            <a:chOff x="6558257" y="0"/>
            <a:chExt cx="5633743" cy="6858001"/>
          </a:xfrm>
          <a:solidFill>
            <a:schemeClr val="tx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ltGray">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328E937B-75AD-DF1D-7917-61D54E6247C5}"/>
                </a:ext>
              </a:extLst>
            </p:cNvPr>
            <p:cNvSpPr>
              <a:spLocks/>
            </p:cNvSpPr>
            <p:nvPr/>
          </p:nvSpPr>
          <p:spPr bwMode="ltGray">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C85033FA-793E-AA01-0AB1-F5E7C6942C1A}"/>
                </a:ext>
              </a:extLst>
            </p:cNvPr>
            <p:cNvSpPr>
              <a:spLocks/>
            </p:cNvSpPr>
            <p:nvPr/>
          </p:nvSpPr>
          <p:spPr bwMode="ltGray">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a:extLst>
                <a:ext uri="{FF2B5EF4-FFF2-40B4-BE49-F238E27FC236}">
                  <a16:creationId xmlns:a16="http://schemas.microsoft.com/office/drawing/2014/main" id="{969D7882-626D-04E8-A8B2-115119BF2A22}"/>
                </a:ext>
              </a:extLst>
            </p:cNvPr>
            <p:cNvSpPr>
              <a:spLocks/>
            </p:cNvSpPr>
            <p:nvPr/>
          </p:nvSpPr>
          <p:spPr bwMode="ltGray">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ltGray">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ltGray">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ltGray">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ltGray">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ltGray">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ltGray">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ltGray">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ltGray">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ltGray">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ltGray">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ltGray">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ltGray">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ltGray">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ltGray">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ltGray">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ltGray">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ltGray">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ltGray">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ltGray">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ltGray">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ltGray">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ltGray">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ltGray">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ltGray">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ltGray">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ltGray">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ltGray">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ltGray">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ltGray">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ltGray">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ltGray">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ltGray">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ltGray">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ltGray">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ltGray">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ltGray">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ltGray">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ltGray">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ltGray">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ltGray">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ltGray">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ltGray">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ltGray">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ltGray">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ltGray">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ltGray">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Blue box">
            <a:extLst>
              <a:ext uri="{FF2B5EF4-FFF2-40B4-BE49-F238E27FC236}">
                <a16:creationId xmlns:a16="http://schemas.microsoft.com/office/drawing/2014/main" id="{D7F92CCD-8AF9-8107-94D6-52D997BCBFE5}"/>
              </a:ext>
            </a:extLst>
          </p:cNvPr>
          <p:cNvSpPr/>
          <p:nvPr userDrawn="1"/>
        </p:nvSpPr>
        <p:spPr bwMode="black">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2" name="Dynamic legal" descr="{&quot;templafy&quot;:{&quot;id&quot;:&quot;24097208-b74f-437b-9f44-4a478e37e0d9&quot;}}">
            <a:extLst>
              <a:ext uri="{FF2B5EF4-FFF2-40B4-BE49-F238E27FC236}">
                <a16:creationId xmlns:a16="http://schemas.microsoft.com/office/drawing/2014/main" id="{73551A06-6F55-6E1C-95DE-4A9A8ED414F3}"/>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23" name="Dynmic Internal use only" descr="{&quot;templafy&quot;:{&quot;id&quot;:&quot;8462b319-b253-434d-b63e-c6f39a6f4928&quot;}}" title="Form.Cigna_Confidentiality.Cigna_healthcareConfidentiality">
            <a:extLst>
              <a:ext uri="{FF2B5EF4-FFF2-40B4-BE49-F238E27FC236}">
                <a16:creationId xmlns:a16="http://schemas.microsoft.com/office/drawing/2014/main" id="{1BFA8B50-F43D-55B9-DFDF-3D0BFA5020EA}"/>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58775" y="5738400"/>
            <a:ext cx="1396799" cy="758676"/>
          </a:xfrm>
          <a:prstGeom prst="rect">
            <a:avLst/>
          </a:prstGeom>
        </p:spPr>
      </p:pic>
      <p:sp>
        <p:nvSpPr>
          <p:cNvPr id="2" name="Title 1"/>
          <p:cNvSpPr>
            <a:spLocks noGrp="1"/>
          </p:cNvSpPr>
          <p:nvPr>
            <p:ph type="ctrTitle" hasCustomPrompt="1"/>
          </p:nvPr>
        </p:nvSpPr>
        <p:spPr bwMode="black">
          <a:xfrm>
            <a:off x="359997" y="1360800"/>
            <a:ext cx="5826491"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bwMode="black">
          <a:xfrm>
            <a:off x="359998" y="3731909"/>
            <a:ext cx="5826491"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6" name="Footer Placeholder 6">
            <a:extLst>
              <a:ext uri="{FF2B5EF4-FFF2-40B4-BE49-F238E27FC236}">
                <a16:creationId xmlns:a16="http://schemas.microsoft.com/office/drawing/2014/main" id="{CA792341-6222-D67E-268A-9549DA4AFCF0}"/>
              </a:ext>
            </a:extLst>
          </p:cNvPr>
          <p:cNvSpPr>
            <a:spLocks noGrp="1"/>
          </p:cNvSpPr>
          <p:nvPr>
            <p:ph type="ftr" sz="quarter" idx="22"/>
          </p:nvPr>
        </p:nvSpPr>
        <p:spPr bwMode="black">
          <a:xfrm>
            <a:off x="5033963" y="6318000"/>
            <a:ext cx="4851135" cy="180000"/>
          </a:xfrm>
        </p:spPr>
        <p:txBody>
          <a:bodyPr/>
          <a:lstStyle>
            <a:lvl1pPr>
              <a:defRPr>
                <a:solidFill>
                  <a:schemeClr val="tx1"/>
                </a:solidFill>
              </a:defRPr>
            </a:lvl1pPr>
          </a:lstStyle>
          <a:p>
            <a:endParaRPr lang="en-US" dirty="0"/>
          </a:p>
        </p:txBody>
      </p:sp>
      <p:sp>
        <p:nvSpPr>
          <p:cNvPr id="4" name="Date Placeholder 1">
            <a:extLst>
              <a:ext uri="{FF2B5EF4-FFF2-40B4-BE49-F238E27FC236}">
                <a16:creationId xmlns:a16="http://schemas.microsoft.com/office/drawing/2014/main" id="{C035405D-19D2-0662-2338-619333EB9F7A}"/>
              </a:ext>
            </a:extLst>
          </p:cNvPr>
          <p:cNvSpPr>
            <a:spLocks noGrp="1"/>
          </p:cNvSpPr>
          <p:nvPr>
            <p:ph type="dt" sz="half" idx="20"/>
          </p:nvPr>
        </p:nvSpPr>
        <p:spPr bwMode="black">
          <a:xfrm>
            <a:off x="9885098" y="6318000"/>
            <a:ext cx="1588102" cy="180000"/>
          </a:xfrm>
        </p:spPr>
        <p:txBody>
          <a:bodyPr/>
          <a:lstStyle>
            <a:lvl1pPr>
              <a:defRPr>
                <a:solidFill>
                  <a:schemeClr val="tx1"/>
                </a:solidFill>
              </a:defRPr>
            </a:lvl1pPr>
          </a:lstStyle>
          <a:p>
            <a:fld id="{327C7EB1-9E0D-49BB-8879-124E0CCEFF1A}" type="datetime4">
              <a:rPr lang="en-US" smtClean="0"/>
              <a:t>April 6, 2026</a:t>
            </a:fld>
            <a:endParaRPr lang="en-US" dirty="0"/>
          </a:p>
        </p:txBody>
      </p:sp>
      <p:sp>
        <p:nvSpPr>
          <p:cNvPr id="9" name="Slide Number Placeholder 9">
            <a:extLst>
              <a:ext uri="{FF2B5EF4-FFF2-40B4-BE49-F238E27FC236}">
                <a16:creationId xmlns:a16="http://schemas.microsoft.com/office/drawing/2014/main" id="{AD9BD32B-968C-E244-F68C-4B7CB432FB4C}"/>
              </a:ext>
            </a:extLst>
          </p:cNvPr>
          <p:cNvSpPr>
            <a:spLocks noGrp="1"/>
          </p:cNvSpPr>
          <p:nvPr>
            <p:ph type="sldNum" sz="quarter" idx="21"/>
          </p:nvPr>
        </p:nvSpPr>
        <p:spPr bwMode="black">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102677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5" name="Graphic 4">
            <a:extLst>
              <a:ext uri="{FF2B5EF4-FFF2-40B4-BE49-F238E27FC236}">
                <a16:creationId xmlns:a16="http://schemas.microsoft.com/office/drawing/2014/main" id="{63568536-CF09-24B7-65B3-FE5E7F6CA75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white">
          <a:xfrm>
            <a:off x="9547412" y="-2047"/>
            <a:ext cx="2658035" cy="6856714"/>
          </a:xfrm>
          <a:prstGeom prst="rect">
            <a:avLst/>
          </a:prstGeom>
        </p:spPr>
      </p:pic>
      <p:sp>
        <p:nvSpPr>
          <p:cNvPr id="23" name="Graphic 18">
            <a:extLst>
              <a:ext uri="{FF2B5EF4-FFF2-40B4-BE49-F238E27FC236}">
                <a16:creationId xmlns:a16="http://schemas.microsoft.com/office/drawing/2014/main" id="{979F411F-DDC3-410A-39FF-E348CF087575}"/>
              </a:ext>
            </a:extLst>
          </p:cNvPr>
          <p:cNvSpPr/>
          <p:nvPr userDrawn="1"/>
        </p:nvSpPr>
        <p:spPr>
          <a:xfrm>
            <a:off x="401116"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black">
          <a:xfrm>
            <a:off x="358775" y="5738400"/>
            <a:ext cx="1396799" cy="758676"/>
          </a:xfrm>
          <a:prstGeom prst="rect">
            <a:avLst/>
          </a:prstGeom>
        </p:spPr>
      </p:pic>
      <p:sp>
        <p:nvSpPr>
          <p:cNvPr id="14" name="Blue box">
            <a:extLst>
              <a:ext uri="{FF2B5EF4-FFF2-40B4-BE49-F238E27FC236}">
                <a16:creationId xmlns:a16="http://schemas.microsoft.com/office/drawing/2014/main" id="{A3DCE244-62FF-8CAF-6F20-F6FD4ABD8AD2}"/>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5" name="Dynamic legal" descr="{&quot;templafy&quot;:{&quot;id&quot;:&quot;17b19b65-f949-4eae-a94b-60168da071c2&quot;}}">
            <a:extLst>
              <a:ext uri="{FF2B5EF4-FFF2-40B4-BE49-F238E27FC236}">
                <a16:creationId xmlns:a16="http://schemas.microsoft.com/office/drawing/2014/main" id="{C14C10F1-8C6E-0038-141D-5CE8370AC9B8}"/>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f3df884f-a0ed-4b8f-b76d-4c2561dca4f6&quot;}}" title="Form.Cigna_Confidentiality.Cigna_healthcareConfidentiality">
            <a:extLst>
              <a:ext uri="{FF2B5EF4-FFF2-40B4-BE49-F238E27FC236}">
                <a16:creationId xmlns:a16="http://schemas.microsoft.com/office/drawing/2014/main" id="{8208BC72-1898-E922-CE76-FEE70E5049B3}"/>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5" name="Title 1">
            <a:extLst>
              <a:ext uri="{FF2B5EF4-FFF2-40B4-BE49-F238E27FC236}">
                <a16:creationId xmlns:a16="http://schemas.microsoft.com/office/drawing/2014/main" id="{87A3D42A-8BBF-DCC4-0104-0D87887DE58C}"/>
              </a:ext>
            </a:extLst>
          </p:cNvPr>
          <p:cNvSpPr>
            <a:spLocks noGrp="1"/>
          </p:cNvSpPr>
          <p:nvPr>
            <p:ph type="ctrTitle" hasCustomPrompt="1"/>
          </p:nvPr>
        </p:nvSpPr>
        <p:spPr bwMode="black">
          <a:xfrm>
            <a:off x="359997" y="2448000"/>
            <a:ext cx="7588800"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bwMode="black">
          <a:xfrm>
            <a:off x="359998" y="4820345"/>
            <a:ext cx="7588800"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3" name="Footer Placeholder 12">
            <a:extLst>
              <a:ext uri="{FF2B5EF4-FFF2-40B4-BE49-F238E27FC236}">
                <a16:creationId xmlns:a16="http://schemas.microsoft.com/office/drawing/2014/main" id="{08FA74C1-09CE-8480-DDB2-0C4CEBE125DF}"/>
              </a:ext>
            </a:extLst>
          </p:cNvPr>
          <p:cNvSpPr>
            <a:spLocks noGrp="1"/>
          </p:cNvSpPr>
          <p:nvPr>
            <p:ph type="ftr" sz="quarter" idx="22"/>
          </p:nvPr>
        </p:nvSpPr>
        <p:spPr/>
        <p:txBody>
          <a:bodyPr/>
          <a:lstStyle>
            <a:lvl1pPr>
              <a:defRPr>
                <a:solidFill>
                  <a:schemeClr val="tx1"/>
                </a:solidFill>
              </a:defRPr>
            </a:lvl1pPr>
          </a:lstStyle>
          <a:p>
            <a:endParaRPr lang="en-US" dirty="0"/>
          </a:p>
        </p:txBody>
      </p:sp>
      <p:sp>
        <p:nvSpPr>
          <p:cNvPr id="2" name="Date Placeholder 1">
            <a:extLst>
              <a:ext uri="{FF2B5EF4-FFF2-40B4-BE49-F238E27FC236}">
                <a16:creationId xmlns:a16="http://schemas.microsoft.com/office/drawing/2014/main" id="{A0125D5D-E8F4-2C32-460D-ACB0EF157611}"/>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D51F3A21-F0EB-4D25-A9B7-107D1C0B7914}" type="datetime4">
              <a:rPr lang="en-US" smtClean="0"/>
              <a:t>April 6, 2026</a:t>
            </a:fld>
            <a:endParaRPr lang="en-US" dirty="0"/>
          </a:p>
        </p:txBody>
      </p:sp>
      <p:sp>
        <p:nvSpPr>
          <p:cNvPr id="4" name="Slide Number Placeholder 9">
            <a:extLst>
              <a:ext uri="{FF2B5EF4-FFF2-40B4-BE49-F238E27FC236}">
                <a16:creationId xmlns:a16="http://schemas.microsoft.com/office/drawing/2014/main" id="{49023237-4E89-B618-16DD-F5818553DAC8}"/>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161596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2" userDrawn="1">
          <p15:clr>
            <a:srgbClr val="A4A3A4"/>
          </p15:clr>
        </p15:guide>
        <p15:guide id="2" orient="horz" pos="3036" userDrawn="1">
          <p15:clr>
            <a:srgbClr val="A4A3A4"/>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47" Type="http://schemas.openxmlformats.org/officeDocument/2006/relationships/tags" Target="../tags/tag7.xml"/><Relationship Id="rId50" Type="http://schemas.openxmlformats.org/officeDocument/2006/relationships/tags" Target="../tags/tag10.xml"/><Relationship Id="rId55" Type="http://schemas.openxmlformats.org/officeDocument/2006/relationships/tags" Target="../tags/tag15.xml"/><Relationship Id="rId63"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5.xml"/><Relationship Id="rId53" Type="http://schemas.openxmlformats.org/officeDocument/2006/relationships/tags" Target="../tags/tag13.xml"/><Relationship Id="rId58" Type="http://schemas.openxmlformats.org/officeDocument/2006/relationships/tags" Target="../tags/tag18.xml"/><Relationship Id="rId66" Type="http://schemas.openxmlformats.org/officeDocument/2006/relationships/image" Target="../media/image2.svg"/><Relationship Id="rId5" Type="http://schemas.openxmlformats.org/officeDocument/2006/relationships/slideLayout" Target="../slideLayouts/slideLayout5.xml"/><Relationship Id="rId61" Type="http://schemas.openxmlformats.org/officeDocument/2006/relationships/tags" Target="../tags/tag2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48" Type="http://schemas.openxmlformats.org/officeDocument/2006/relationships/tags" Target="../tags/tag8.xml"/><Relationship Id="rId56" Type="http://schemas.openxmlformats.org/officeDocument/2006/relationships/tags" Target="../tags/tag16.xml"/><Relationship Id="rId64" Type="http://schemas.openxmlformats.org/officeDocument/2006/relationships/tags" Target="../tags/tag24.xml"/><Relationship Id="rId8" Type="http://schemas.openxmlformats.org/officeDocument/2006/relationships/slideLayout" Target="../slideLayouts/slideLayout8.xml"/><Relationship Id="rId51" Type="http://schemas.openxmlformats.org/officeDocument/2006/relationships/tags" Target="../tags/tag1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6.xml"/><Relationship Id="rId59" Type="http://schemas.openxmlformats.org/officeDocument/2006/relationships/tags" Target="../tags/tag19.xml"/><Relationship Id="rId20" Type="http://schemas.openxmlformats.org/officeDocument/2006/relationships/slideLayout" Target="../slideLayouts/slideLayout20.xml"/><Relationship Id="rId41" Type="http://schemas.openxmlformats.org/officeDocument/2006/relationships/theme" Target="../theme/theme1.xml"/><Relationship Id="rId54" Type="http://schemas.openxmlformats.org/officeDocument/2006/relationships/tags" Target="../tags/tag14.xml"/><Relationship Id="rId62" Type="http://schemas.openxmlformats.org/officeDocument/2006/relationships/tags" Target="../tags/tag2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9.xml"/><Relationship Id="rId57" Type="http://schemas.openxmlformats.org/officeDocument/2006/relationships/tags" Target="../tags/tag1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4.xml"/><Relationship Id="rId52" Type="http://schemas.openxmlformats.org/officeDocument/2006/relationships/tags" Target="../tags/tag12.xml"/><Relationship Id="rId60" Type="http://schemas.openxmlformats.org/officeDocument/2006/relationships/tags" Target="../tags/tag2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33" name="Group guide" hidden="1">
            <a:extLst>
              <a:ext uri="{FF2B5EF4-FFF2-40B4-BE49-F238E27FC236}">
                <a16:creationId xmlns:a16="http://schemas.microsoft.com/office/drawing/2014/main" id="{AF56D866-B789-C130-77E4-8967E377B6C7}"/>
              </a:ext>
            </a:extLst>
          </p:cNvPr>
          <p:cNvGrpSpPr/>
          <p:nvPr userDrawn="1"/>
        </p:nvGrpSpPr>
        <p:grpSpPr>
          <a:xfrm>
            <a:off x="360000" y="359997"/>
            <a:ext cx="11468588" cy="6138003"/>
            <a:chOff x="360000" y="359997"/>
            <a:chExt cx="11468588" cy="6138003"/>
          </a:xfrm>
        </p:grpSpPr>
        <p:sp>
          <p:nvSpPr>
            <p:cNvPr id="6" name="C">
              <a:extLst>
                <a:ext uri="{FF2B5EF4-FFF2-40B4-BE49-F238E27FC236}">
                  <a16:creationId xmlns:a16="http://schemas.microsoft.com/office/drawing/2014/main" id="{1C4B9106-8C42-4FD6-BE41-D1A11D08B0DE}"/>
                </a:ext>
              </a:extLst>
            </p:cNvPr>
            <p:cNvSpPr/>
            <p:nvPr userDrawn="1">
              <p:custDataLst>
                <p:tags r:id="rId42"/>
              </p:custDataLst>
            </p:nvPr>
          </p:nvSpPr>
          <p:spPr>
            <a:xfrm>
              <a:off x="360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2" name="1-">
              <a:extLst>
                <a:ext uri="{FF2B5EF4-FFF2-40B4-BE49-F238E27FC236}">
                  <a16:creationId xmlns:a16="http://schemas.microsoft.com/office/drawing/2014/main" id="{881042B9-FC01-4F98-ACD8-49BC2F3E922C}"/>
                </a:ext>
              </a:extLst>
            </p:cNvPr>
            <p:cNvSpPr/>
            <p:nvPr userDrawn="1">
              <p:custDataLst>
                <p:tags r:id="rId43"/>
              </p:custDataLst>
            </p:nvPr>
          </p:nvSpPr>
          <p:spPr>
            <a:xfrm>
              <a:off x="1151000" y="360000"/>
              <a:ext cx="18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4" name="C">
              <a:extLst>
                <a:ext uri="{FF2B5EF4-FFF2-40B4-BE49-F238E27FC236}">
                  <a16:creationId xmlns:a16="http://schemas.microsoft.com/office/drawing/2014/main" id="{59C7C277-9424-433C-8660-29713F1B7FB3}"/>
                </a:ext>
              </a:extLst>
            </p:cNvPr>
            <p:cNvSpPr/>
            <p:nvPr userDrawn="1">
              <p:custDataLst>
                <p:tags r:id="rId44"/>
              </p:custDataLst>
            </p:nvPr>
          </p:nvSpPr>
          <p:spPr>
            <a:xfrm>
              <a:off x="1103758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6" name="1">
              <a:extLst>
                <a:ext uri="{FF2B5EF4-FFF2-40B4-BE49-F238E27FC236}">
                  <a16:creationId xmlns:a16="http://schemas.microsoft.com/office/drawing/2014/main" id="{AD6D570A-8EAB-4316-A81F-BA83274CE3DF}"/>
                </a:ext>
              </a:extLst>
            </p:cNvPr>
            <p:cNvSpPr/>
            <p:nvPr userDrawn="1">
              <p:custDataLst>
                <p:tags r:id="rId45"/>
              </p:custDataLst>
            </p:nvPr>
          </p:nvSpPr>
          <p:spPr>
            <a:xfrm>
              <a:off x="2123710" y="359997"/>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8" name="C">
              <a:extLst>
                <a:ext uri="{FF2B5EF4-FFF2-40B4-BE49-F238E27FC236}">
                  <a16:creationId xmlns:a16="http://schemas.microsoft.com/office/drawing/2014/main" id="{AF9B7D13-D0E0-4CE3-8CA5-02630940ED38}"/>
                </a:ext>
              </a:extLst>
            </p:cNvPr>
            <p:cNvSpPr/>
            <p:nvPr userDrawn="1">
              <p:custDataLst>
                <p:tags r:id="rId46"/>
              </p:custDataLst>
            </p:nvPr>
          </p:nvSpPr>
          <p:spPr>
            <a:xfrm>
              <a:off x="10068154"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0" name="1">
              <a:extLst>
                <a:ext uri="{FF2B5EF4-FFF2-40B4-BE49-F238E27FC236}">
                  <a16:creationId xmlns:a16="http://schemas.microsoft.com/office/drawing/2014/main" id="{033FDCAC-185D-4077-BE01-7E2E533BA124}"/>
                </a:ext>
              </a:extLst>
            </p:cNvPr>
            <p:cNvSpPr/>
            <p:nvPr userDrawn="1">
              <p:custDataLst>
                <p:tags r:id="rId47"/>
              </p:custDataLst>
            </p:nvPr>
          </p:nvSpPr>
          <p:spPr>
            <a:xfrm>
              <a:off x="309300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2" name="C">
              <a:extLst>
                <a:ext uri="{FF2B5EF4-FFF2-40B4-BE49-F238E27FC236}">
                  <a16:creationId xmlns:a16="http://schemas.microsoft.com/office/drawing/2014/main" id="{59D95ABC-476B-43DD-B11D-841FD1CCCE12}"/>
                </a:ext>
              </a:extLst>
            </p:cNvPr>
            <p:cNvSpPr/>
            <p:nvPr userDrawn="1">
              <p:custDataLst>
                <p:tags r:id="rId48"/>
              </p:custDataLst>
            </p:nvPr>
          </p:nvSpPr>
          <p:spPr>
            <a:xfrm>
              <a:off x="909820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4" name="1">
              <a:extLst>
                <a:ext uri="{FF2B5EF4-FFF2-40B4-BE49-F238E27FC236}">
                  <a16:creationId xmlns:a16="http://schemas.microsoft.com/office/drawing/2014/main" id="{5786BE75-81AB-4139-B2E5-FC8F4EB28B66}"/>
                </a:ext>
              </a:extLst>
            </p:cNvPr>
            <p:cNvSpPr/>
            <p:nvPr userDrawn="1">
              <p:custDataLst>
                <p:tags r:id="rId49"/>
              </p:custDataLst>
            </p:nvPr>
          </p:nvSpPr>
          <p:spPr>
            <a:xfrm>
              <a:off x="4064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6" name="C">
              <a:extLst>
                <a:ext uri="{FF2B5EF4-FFF2-40B4-BE49-F238E27FC236}">
                  <a16:creationId xmlns:a16="http://schemas.microsoft.com/office/drawing/2014/main" id="{129A9A3B-B084-4187-8ACA-4F0D6C08FE4E}"/>
                </a:ext>
              </a:extLst>
            </p:cNvPr>
            <p:cNvSpPr/>
            <p:nvPr userDrawn="1">
              <p:custDataLst>
                <p:tags r:id="rId50"/>
              </p:custDataLst>
            </p:nvPr>
          </p:nvSpPr>
          <p:spPr>
            <a:xfrm>
              <a:off x="8128823"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8" name="1">
              <a:extLst>
                <a:ext uri="{FF2B5EF4-FFF2-40B4-BE49-F238E27FC236}">
                  <a16:creationId xmlns:a16="http://schemas.microsoft.com/office/drawing/2014/main" id="{DEC24EF5-2922-409A-98A1-4BE1189C8532}"/>
                </a:ext>
              </a:extLst>
            </p:cNvPr>
            <p:cNvSpPr/>
            <p:nvPr userDrawn="1">
              <p:custDataLst>
                <p:tags r:id="rId51"/>
              </p:custDataLst>
            </p:nvPr>
          </p:nvSpPr>
          <p:spPr>
            <a:xfrm>
              <a:off x="5035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0" name="C">
              <a:extLst>
                <a:ext uri="{FF2B5EF4-FFF2-40B4-BE49-F238E27FC236}">
                  <a16:creationId xmlns:a16="http://schemas.microsoft.com/office/drawing/2014/main" id="{9E90051A-07FE-4055-B29A-3240854D0EDD}"/>
                </a:ext>
              </a:extLst>
            </p:cNvPr>
            <p:cNvSpPr/>
            <p:nvPr userDrawn="1">
              <p:custDataLst>
                <p:tags r:id="rId52"/>
              </p:custDataLst>
            </p:nvPr>
          </p:nvSpPr>
          <p:spPr>
            <a:xfrm>
              <a:off x="715732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2" name="1">
              <a:extLst>
                <a:ext uri="{FF2B5EF4-FFF2-40B4-BE49-F238E27FC236}">
                  <a16:creationId xmlns:a16="http://schemas.microsoft.com/office/drawing/2014/main" id="{A3700F78-6579-4287-82B2-6DFA45008FBC}"/>
                </a:ext>
              </a:extLst>
            </p:cNvPr>
            <p:cNvSpPr/>
            <p:nvPr userDrawn="1">
              <p:custDataLst>
                <p:tags r:id="rId53"/>
              </p:custDataLst>
            </p:nvPr>
          </p:nvSpPr>
          <p:spPr>
            <a:xfrm>
              <a:off x="6007384"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4" name="C">
              <a:extLst>
                <a:ext uri="{FF2B5EF4-FFF2-40B4-BE49-F238E27FC236}">
                  <a16:creationId xmlns:a16="http://schemas.microsoft.com/office/drawing/2014/main" id="{1DA00B94-1AAF-46A9-9411-BB34A0426C6A}"/>
                </a:ext>
              </a:extLst>
            </p:cNvPr>
            <p:cNvSpPr/>
            <p:nvPr userDrawn="1">
              <p:custDataLst>
                <p:tags r:id="rId54"/>
              </p:custDataLst>
            </p:nvPr>
          </p:nvSpPr>
          <p:spPr>
            <a:xfrm>
              <a:off x="618604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6" name="1">
              <a:extLst>
                <a:ext uri="{FF2B5EF4-FFF2-40B4-BE49-F238E27FC236}">
                  <a16:creationId xmlns:a16="http://schemas.microsoft.com/office/drawing/2014/main" id="{ECDF4EC4-C654-4CC0-A697-7C7F76265642}"/>
                </a:ext>
              </a:extLst>
            </p:cNvPr>
            <p:cNvSpPr/>
            <p:nvPr userDrawn="1">
              <p:custDataLst>
                <p:tags r:id="rId55"/>
              </p:custDataLst>
            </p:nvPr>
          </p:nvSpPr>
          <p:spPr>
            <a:xfrm>
              <a:off x="6975706"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8" name="C">
              <a:extLst>
                <a:ext uri="{FF2B5EF4-FFF2-40B4-BE49-F238E27FC236}">
                  <a16:creationId xmlns:a16="http://schemas.microsoft.com/office/drawing/2014/main" id="{6A79D1EE-D920-468B-9064-1E73DB948D90}"/>
                </a:ext>
              </a:extLst>
            </p:cNvPr>
            <p:cNvSpPr/>
            <p:nvPr userDrawn="1">
              <p:custDataLst>
                <p:tags r:id="rId56"/>
              </p:custDataLst>
            </p:nvPr>
          </p:nvSpPr>
          <p:spPr>
            <a:xfrm>
              <a:off x="521628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0" name="1">
              <a:extLst>
                <a:ext uri="{FF2B5EF4-FFF2-40B4-BE49-F238E27FC236}">
                  <a16:creationId xmlns:a16="http://schemas.microsoft.com/office/drawing/2014/main" id="{B375DE0F-1FC3-4AAD-B356-C9A3A482C506}"/>
                </a:ext>
              </a:extLst>
            </p:cNvPr>
            <p:cNvSpPr/>
            <p:nvPr userDrawn="1">
              <p:custDataLst>
                <p:tags r:id="rId57"/>
              </p:custDataLst>
            </p:nvPr>
          </p:nvSpPr>
          <p:spPr>
            <a:xfrm>
              <a:off x="7948823"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2" name="C">
              <a:extLst>
                <a:ext uri="{FF2B5EF4-FFF2-40B4-BE49-F238E27FC236}">
                  <a16:creationId xmlns:a16="http://schemas.microsoft.com/office/drawing/2014/main" id="{82A4A22E-F58E-400A-BF42-0B345083C2DA}"/>
                </a:ext>
              </a:extLst>
            </p:cNvPr>
            <p:cNvSpPr/>
            <p:nvPr userDrawn="1">
              <p:custDataLst>
                <p:tags r:id="rId58"/>
              </p:custDataLst>
            </p:nvPr>
          </p:nvSpPr>
          <p:spPr>
            <a:xfrm>
              <a:off x="424426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4" name="1">
              <a:extLst>
                <a:ext uri="{FF2B5EF4-FFF2-40B4-BE49-F238E27FC236}">
                  <a16:creationId xmlns:a16="http://schemas.microsoft.com/office/drawing/2014/main" id="{18F2331C-BB65-4FCB-BB33-C3286B6868D4}"/>
                </a:ext>
              </a:extLst>
            </p:cNvPr>
            <p:cNvSpPr/>
            <p:nvPr userDrawn="1">
              <p:custDataLst>
                <p:tags r:id="rId59"/>
              </p:custDataLst>
            </p:nvPr>
          </p:nvSpPr>
          <p:spPr>
            <a:xfrm>
              <a:off x="8918208"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6" name="C">
              <a:extLst>
                <a:ext uri="{FF2B5EF4-FFF2-40B4-BE49-F238E27FC236}">
                  <a16:creationId xmlns:a16="http://schemas.microsoft.com/office/drawing/2014/main" id="{0B31BD39-E957-4B61-99A5-4BA424B9346E}"/>
                </a:ext>
              </a:extLst>
            </p:cNvPr>
            <p:cNvSpPr/>
            <p:nvPr userDrawn="1">
              <p:custDataLst>
                <p:tags r:id="rId60"/>
              </p:custDataLst>
            </p:nvPr>
          </p:nvSpPr>
          <p:spPr>
            <a:xfrm>
              <a:off x="327341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8" name="1">
              <a:extLst>
                <a:ext uri="{FF2B5EF4-FFF2-40B4-BE49-F238E27FC236}">
                  <a16:creationId xmlns:a16="http://schemas.microsoft.com/office/drawing/2014/main" id="{51C7EEDE-B06B-4A00-9549-E9285576C892}"/>
                </a:ext>
              </a:extLst>
            </p:cNvPr>
            <p:cNvSpPr/>
            <p:nvPr userDrawn="1">
              <p:custDataLst>
                <p:tags r:id="rId61"/>
              </p:custDataLst>
            </p:nvPr>
          </p:nvSpPr>
          <p:spPr>
            <a:xfrm>
              <a:off x="10859298" y="359998"/>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0" name="C">
              <a:extLst>
                <a:ext uri="{FF2B5EF4-FFF2-40B4-BE49-F238E27FC236}">
                  <a16:creationId xmlns:a16="http://schemas.microsoft.com/office/drawing/2014/main" id="{346FE888-2B04-40EA-9D03-3CBF808A53C4}"/>
                </a:ext>
              </a:extLst>
            </p:cNvPr>
            <p:cNvSpPr/>
            <p:nvPr userDrawn="1">
              <p:custDataLst>
                <p:tags r:id="rId62"/>
              </p:custDataLst>
            </p:nvPr>
          </p:nvSpPr>
          <p:spPr>
            <a:xfrm>
              <a:off x="230197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2" name="1">
              <a:extLst>
                <a:ext uri="{FF2B5EF4-FFF2-40B4-BE49-F238E27FC236}">
                  <a16:creationId xmlns:a16="http://schemas.microsoft.com/office/drawing/2014/main" id="{8ED580F1-63D4-4934-8F07-895D75D68EFC}"/>
                </a:ext>
              </a:extLst>
            </p:cNvPr>
            <p:cNvSpPr/>
            <p:nvPr userDrawn="1">
              <p:custDataLst>
                <p:tags r:id="rId63"/>
              </p:custDataLst>
            </p:nvPr>
          </p:nvSpPr>
          <p:spPr>
            <a:xfrm>
              <a:off x="988971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4" name="C">
              <a:extLst>
                <a:ext uri="{FF2B5EF4-FFF2-40B4-BE49-F238E27FC236}">
                  <a16:creationId xmlns:a16="http://schemas.microsoft.com/office/drawing/2014/main" id="{64E6E6C5-4F17-4E72-A63A-4DC01755A9FF}"/>
                </a:ext>
              </a:extLst>
            </p:cNvPr>
            <p:cNvSpPr/>
            <p:nvPr userDrawn="1">
              <p:custDataLst>
                <p:tags r:id="rId64"/>
              </p:custDataLst>
            </p:nvPr>
          </p:nvSpPr>
          <p:spPr>
            <a:xfrm>
              <a:off x="1331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grpSp>
      <p:sp>
        <p:nvSpPr>
          <p:cNvPr id="8" name="Blue box">
            <a:extLst>
              <a:ext uri="{FF2B5EF4-FFF2-40B4-BE49-F238E27FC236}">
                <a16:creationId xmlns:a16="http://schemas.microsoft.com/office/drawing/2014/main" id="{D419FDE3-B137-9B28-AD47-1E1A6803609E}"/>
              </a:ext>
            </a:extLst>
          </p:cNvPr>
          <p:cNvSpPr/>
          <p:nvPr userDrawn="1"/>
        </p:nvSpPr>
        <p:spPr bwMode="ltGray">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0" name="Dynamic legal" descr="{&quot;templafy&quot;:{&quot;id&quot;:&quot;3d26a05f-5a57-4f71-8f5b-7cb18be1a139&quot;}}">
            <a:extLst>
              <a:ext uri="{FF2B5EF4-FFF2-40B4-BE49-F238E27FC236}">
                <a16:creationId xmlns:a16="http://schemas.microsoft.com/office/drawing/2014/main" id="{2C0E7CDC-DF95-88AD-E4D1-32AC7E6CC1EF}"/>
              </a:ext>
            </a:extLst>
          </p:cNvPr>
          <p:cNvSpPr txBox="1"/>
          <p:nvPr userDrawn="1"/>
        </p:nvSpPr>
        <p:spPr bwMode="black">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1" name="Dynmic Internal use only" descr="{&quot;templafy&quot;:{&quot;id&quot;:&quot;451eaa98-8cd9-4a86-95d6-08eac45ba4dd&quot;}}" title="Form.Cigna_Confidentiality.Cigna_healthcareConfidentiality">
            <a:extLst>
              <a:ext uri="{FF2B5EF4-FFF2-40B4-BE49-F238E27FC236}">
                <a16:creationId xmlns:a16="http://schemas.microsoft.com/office/drawing/2014/main" id="{7B1B20DB-1A01-CD41-8550-40CB7F956E23}"/>
              </a:ext>
            </a:extLst>
          </p:cNvPr>
          <p:cNvSpPr/>
          <p:nvPr userDrawn="1"/>
        </p:nvSpPr>
        <p:spPr bwMode="black">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5" name="Logo">
            <a:extLst>
              <a:ext uri="{FF2B5EF4-FFF2-40B4-BE49-F238E27FC236}">
                <a16:creationId xmlns:a16="http://schemas.microsoft.com/office/drawing/2014/main" id="{6D84D65A-09B0-E86C-A9C7-85A161713406}"/>
              </a:ext>
            </a:extLst>
          </p:cNvPr>
          <p:cNvPicPr>
            <a:picLocks noChangeAspect="1"/>
          </p:cNvPicPr>
          <p:nvPr userDrawn="1"/>
        </p:nvPicPr>
        <p:blipFill>
          <a:blip r:embed="rId65">
            <a:extLst>
              <a:ext uri="{28A0092B-C50C-407E-A947-70E740481C1C}">
                <a14:useLocalDpi xmlns:a14="http://schemas.microsoft.com/office/drawing/2010/main" val="0"/>
              </a:ext>
              <a:ext uri="{96DAC541-7B7A-43D3-8B79-37D633B846F1}">
                <asvg:svgBlip xmlns:asvg="http://schemas.microsoft.com/office/drawing/2016/SVG/main" r:embed="rId66"/>
              </a:ext>
            </a:extLst>
          </a:blip>
          <a:srcRect/>
          <a:stretch/>
        </p:blipFill>
        <p:spPr>
          <a:xfrm>
            <a:off x="360000" y="6067943"/>
            <a:ext cx="792000" cy="430177"/>
          </a:xfrm>
          <a:prstGeom prst="rect">
            <a:avLst/>
          </a:prstGeom>
        </p:spPr>
      </p:pic>
      <p:sp>
        <p:nvSpPr>
          <p:cNvPr id="3" name="Text Placeholder 2"/>
          <p:cNvSpPr>
            <a:spLocks noGrp="1"/>
          </p:cNvSpPr>
          <p:nvPr>
            <p:ph type="body" idx="1"/>
          </p:nvPr>
        </p:nvSpPr>
        <p:spPr>
          <a:xfrm>
            <a:off x="360000" y="1548000"/>
            <a:ext cx="11472411" cy="4377600"/>
          </a:xfrm>
          <a:prstGeom prst="rect">
            <a:avLst/>
          </a:prstGeom>
        </p:spPr>
        <p:txBody>
          <a:bodyPr vert="horz" lIns="0" tIns="0" rIns="0" bIns="0" rtlCol="0">
            <a:noAutofit/>
          </a:bodyPr>
          <a:lstStyle/>
          <a:p>
            <a:pPr lvl="0"/>
            <a:r>
              <a:rPr lang="en-US" noProof="0" dirty="0"/>
              <a:t>Level 1</a:t>
            </a:r>
            <a:endParaRPr lang="en-US" dirty="0"/>
          </a:p>
          <a:p>
            <a:pPr lvl="1"/>
            <a:r>
              <a:rPr lang="en-US" noProof="0" dirty="0"/>
              <a:t>Level 2</a:t>
            </a:r>
            <a:endParaRPr lang="en-US" dirty="0"/>
          </a:p>
          <a:p>
            <a:pPr lvl="2"/>
            <a:r>
              <a:rPr lang="en-US" noProof="0" dirty="0"/>
              <a:t>Level 3</a:t>
            </a:r>
            <a:endParaRPr lang="en-US" dirty="0"/>
          </a:p>
          <a:p>
            <a:pPr lvl="3"/>
            <a:r>
              <a:rPr lang="en-US" noProof="0" dirty="0"/>
              <a:t>Level 4, Header</a:t>
            </a:r>
            <a:endParaRPr lang="en-US" dirty="0"/>
          </a:p>
          <a:p>
            <a:pPr lvl="4"/>
            <a:r>
              <a:rPr lang="en-US" noProof="0" dirty="0"/>
              <a:t>Level 5, Body</a:t>
            </a:r>
            <a:endParaRPr lang="en-US" dirty="0"/>
          </a:p>
          <a:p>
            <a:pPr lvl="5"/>
            <a:r>
              <a:rPr lang="en-US" noProof="0" dirty="0"/>
              <a:t>Level 6</a:t>
            </a:r>
            <a:endParaRPr lang="en-US" dirty="0"/>
          </a:p>
          <a:p>
            <a:pPr lvl="6"/>
            <a:r>
              <a:rPr lang="en-US" noProof="0" dirty="0"/>
              <a:t>Level 7, Small Header</a:t>
            </a:r>
            <a:endParaRPr lang="en-US" dirty="0"/>
          </a:p>
          <a:p>
            <a:pPr lvl="7"/>
            <a:r>
              <a:rPr lang="en-US" noProof="0" dirty="0"/>
              <a:t>Level 8, Small Body</a:t>
            </a:r>
            <a:endParaRPr lang="en-US" dirty="0"/>
          </a:p>
          <a:p>
            <a:pPr lvl="8"/>
            <a:r>
              <a:rPr lang="en-US" noProof="0" dirty="0"/>
              <a:t>Level 9, Infographic</a:t>
            </a:r>
            <a:endParaRPr lang="en-US"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188000"/>
          </a:xfrm>
          <a:prstGeom prst="rect">
            <a:avLst/>
          </a:prstGeom>
        </p:spPr>
        <p:txBody>
          <a:bodyPr vert="horz" lIns="0" tIns="0" rIns="0" bIns="0" rtlCol="0" anchor="t" anchorCtr="0">
            <a:noAutofit/>
          </a:bodyPr>
          <a:lstStyle/>
          <a:p>
            <a:r>
              <a:rPr lang="en-US" dirty="0"/>
              <a:t>Click to add title</a:t>
            </a:r>
            <a:endParaRPr lang="en-US"/>
          </a:p>
        </p:txBody>
      </p:sp>
      <p:sp>
        <p:nvSpPr>
          <p:cNvPr id="41" name="Footer Placeholder 40">
            <a:extLst>
              <a:ext uri="{FF2B5EF4-FFF2-40B4-BE49-F238E27FC236}">
                <a16:creationId xmlns:a16="http://schemas.microsoft.com/office/drawing/2014/main" id="{D26C0B3A-4C90-B9B9-20DB-869AD857A6E1}"/>
              </a:ext>
            </a:extLst>
          </p:cNvPr>
          <p:cNvSpPr>
            <a:spLocks noGrp="1"/>
          </p:cNvSpPr>
          <p:nvPr>
            <p:ph type="ftr" sz="quarter" idx="3"/>
          </p:nvPr>
        </p:nvSpPr>
        <p:spPr>
          <a:xfrm>
            <a:off x="5033963" y="6318000"/>
            <a:ext cx="4851135" cy="180000"/>
          </a:xfrm>
          <a:prstGeom prst="rect">
            <a:avLst/>
          </a:prstGeom>
        </p:spPr>
        <p:txBody>
          <a:bodyPr vert="horz" lIns="0" tIns="0" rIns="0" bIns="0" rtlCol="0" anchor="b" anchorCtr="0"/>
          <a:lstStyle>
            <a:lvl1pPr algn="r">
              <a:defRPr sz="1000">
                <a:solidFill>
                  <a:schemeClr val="accent1"/>
                </a:solidFill>
                <a:latin typeface="Arial Narrow" panose="020B0606020202030204" pitchFamily="34" charset="0"/>
              </a:defRPr>
            </a:lvl1pPr>
          </a:lstStyle>
          <a:p>
            <a:endParaRPr lang="en-US" dirty="0"/>
          </a:p>
        </p:txBody>
      </p:sp>
      <p:sp>
        <p:nvSpPr>
          <p:cNvPr id="4" name="Date Placeholder 3">
            <a:extLst>
              <a:ext uri="{FF2B5EF4-FFF2-40B4-BE49-F238E27FC236}">
                <a16:creationId xmlns:a16="http://schemas.microsoft.com/office/drawing/2014/main" id="{007AFD59-923C-2169-5C83-6741570A268E}"/>
              </a:ext>
            </a:extLst>
          </p:cNvPr>
          <p:cNvSpPr>
            <a:spLocks noGrp="1"/>
          </p:cNvSpPr>
          <p:nvPr>
            <p:ph type="dt" sz="half" idx="2"/>
          </p:nvPr>
        </p:nvSpPr>
        <p:spPr>
          <a:xfrm>
            <a:off x="9885098" y="6318000"/>
            <a:ext cx="1588102" cy="180000"/>
          </a:xfrm>
          <a:prstGeom prst="rect">
            <a:avLst/>
          </a:prstGeom>
        </p:spPr>
        <p:txBody>
          <a:bodyPr vert="horz" lIns="0" tIns="0" rIns="0" bIns="0" rtlCol="0" anchor="b" anchorCtr="0"/>
          <a:lstStyle>
            <a:lvl1pPr algn="r">
              <a:defRPr lang="en-US" sz="1000" kern="1200" cap="none" spc="0" baseline="0" smtClean="0">
                <a:solidFill>
                  <a:schemeClr val="accent1"/>
                </a:solidFill>
                <a:latin typeface="Arial Narrow" panose="020B0606020202030204" pitchFamily="34" charset="0"/>
                <a:ea typeface="+mn-ea"/>
                <a:cs typeface="+mn-cs"/>
              </a:defRPr>
            </a:lvl1pPr>
          </a:lstStyle>
          <a:p>
            <a:fld id="{00FB8F06-67E2-419C-ACCB-0C53947D44F2}" type="datetime4">
              <a:rPr lang="en-US" smtClean="0"/>
              <a:t>April 6, 2026</a:t>
            </a:fld>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73199" y="6318000"/>
            <a:ext cx="359212" cy="180000"/>
          </a:xfrm>
          <a:prstGeom prst="rect">
            <a:avLst/>
          </a:prstGeom>
        </p:spPr>
        <p:txBody>
          <a:bodyPr vert="horz" lIns="0" tIns="0" rIns="0" bIns="0" rtlCol="0" anchor="b" anchorCtr="0"/>
          <a:lstStyle>
            <a:lvl1pPr algn="r">
              <a:defRPr sz="1000" b="1" spc="0" baseline="0">
                <a:solidFill>
                  <a:schemeClr val="accent1"/>
                </a:solidFill>
                <a:latin typeface="Arial Narrow" panose="020B0606020202030204" pitchFamily="34" charset="0"/>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4" r:id="rId2"/>
    <p:sldLayoutId id="2147483818" r:id="rId3"/>
    <p:sldLayoutId id="2147483819" r:id="rId4"/>
    <p:sldLayoutId id="2147483820" r:id="rId5"/>
    <p:sldLayoutId id="2147483821" r:id="rId6"/>
    <p:sldLayoutId id="2147483822" r:id="rId7"/>
    <p:sldLayoutId id="2147483826" r:id="rId8"/>
    <p:sldLayoutId id="2147483827" r:id="rId9"/>
    <p:sldLayoutId id="2147483828" r:id="rId10"/>
    <p:sldLayoutId id="2147483829" r:id="rId11"/>
    <p:sldLayoutId id="2147483830" r:id="rId12"/>
    <p:sldLayoutId id="2147483831" r:id="rId13"/>
    <p:sldLayoutId id="2147483737" r:id="rId14"/>
    <p:sldLayoutId id="2147483731" r:id="rId15"/>
    <p:sldLayoutId id="2147483832" r:id="rId16"/>
    <p:sldLayoutId id="2147483833" r:id="rId17"/>
    <p:sldLayoutId id="2147483841" r:id="rId18"/>
    <p:sldLayoutId id="2147483843" r:id="rId19"/>
    <p:sldLayoutId id="2147483842" r:id="rId20"/>
    <p:sldLayoutId id="2147483801" r:id="rId21"/>
    <p:sldLayoutId id="2147483834" r:id="rId22"/>
    <p:sldLayoutId id="2147483806" r:id="rId23"/>
    <p:sldLayoutId id="2147483837" r:id="rId24"/>
    <p:sldLayoutId id="2147483807" r:id="rId25"/>
    <p:sldLayoutId id="2147483838" r:id="rId26"/>
    <p:sldLayoutId id="2147483808" r:id="rId27"/>
    <p:sldLayoutId id="2147483840" r:id="rId28"/>
    <p:sldLayoutId id="2147483839" r:id="rId29"/>
    <p:sldLayoutId id="2147483809" r:id="rId30"/>
    <p:sldLayoutId id="2147483810" r:id="rId31"/>
    <p:sldLayoutId id="2147483811" r:id="rId32"/>
    <p:sldLayoutId id="2147483777" r:id="rId33"/>
    <p:sldLayoutId id="2147483835" r:id="rId34"/>
    <p:sldLayoutId id="2147483836" r:id="rId35"/>
    <p:sldLayoutId id="2147483814" r:id="rId36"/>
    <p:sldLayoutId id="2147483812" r:id="rId37"/>
    <p:sldLayoutId id="2147483813" r:id="rId38"/>
    <p:sldLayoutId id="2147483784" r:id="rId39"/>
    <p:sldLayoutId id="2147483751" r:id="rId4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725" userDrawn="1">
          <p15:clr>
            <a:srgbClr val="A4A3A4"/>
          </p15:clr>
        </p15:guide>
        <p15:guide id="3" orient="horz" pos="226" userDrawn="1">
          <p15:clr>
            <a:srgbClr val="F26B43"/>
          </p15:clr>
        </p15:guide>
        <p15:guide id="4" orient="horz" pos="4093" userDrawn="1">
          <p15:clr>
            <a:srgbClr val="F26B43"/>
          </p15:clr>
        </p15:guide>
        <p15:guide id="6" pos="4394" userDrawn="1">
          <p15:clr>
            <a:srgbClr val="A4A3A4"/>
          </p15:clr>
        </p15:guide>
        <p15:guide id="7" pos="838" userDrawn="1">
          <p15:clr>
            <a:srgbClr val="A4A3A4"/>
          </p15:clr>
        </p15:guide>
        <p15:guide id="9" pos="2673" userDrawn="1">
          <p15:clr>
            <a:srgbClr val="A4A3A4"/>
          </p15:clr>
        </p15:guide>
        <p15:guide id="10" pos="3171" userDrawn="1">
          <p15:clr>
            <a:srgbClr val="A4A3A4"/>
          </p15:clr>
        </p15:guide>
        <p15:guide id="11" pos="6229" userDrawn="1">
          <p15:clr>
            <a:srgbClr val="A4A3A4"/>
          </p15:clr>
        </p15:guide>
        <p15:guide id="13" pos="6840" userDrawn="1">
          <p15:clr>
            <a:srgbClr val="A4A3A4"/>
          </p15:clr>
        </p15:guide>
        <p15:guide id="16" pos="5120" userDrawn="1">
          <p15:clr>
            <a:srgbClr val="A4A3A4"/>
          </p15:clr>
        </p15:guide>
        <p15:guide id="17" pos="3285" userDrawn="1">
          <p15:clr>
            <a:srgbClr val="A4A3A4"/>
          </p15:clr>
        </p15:guide>
        <p15:guide id="18" pos="3784" userDrawn="1">
          <p15:clr>
            <a:srgbClr val="A4A3A4"/>
          </p15:clr>
        </p15:guide>
        <p15:guide id="20" pos="1948" userDrawn="1">
          <p15:clr>
            <a:srgbClr val="A4A3A4"/>
          </p15:clr>
        </p15:guide>
        <p15:guide id="21" pos="6952" userDrawn="1">
          <p15:clr>
            <a:srgbClr val="A4A3A4"/>
          </p15:clr>
        </p15:guide>
        <p15:guide id="23" pos="2061" userDrawn="1">
          <p15:clr>
            <a:srgbClr val="A4A3A4"/>
          </p15:clr>
        </p15:guide>
        <p15:guide id="24" pos="2560" userDrawn="1">
          <p15:clr>
            <a:srgbClr val="A4A3A4"/>
          </p15:clr>
        </p15:guide>
        <p15:guide id="26" pos="6342" userDrawn="1">
          <p15:clr>
            <a:srgbClr val="A4A3A4"/>
          </p15:clr>
        </p15:guide>
        <p15:guide id="28" pos="5006" userDrawn="1">
          <p15:clr>
            <a:srgbClr val="A4A3A4"/>
          </p15:clr>
        </p15:guide>
        <p15:guide id="29" pos="4507" userDrawn="1">
          <p15:clr>
            <a:srgbClr val="A4A3A4"/>
          </p15:clr>
        </p15:guide>
        <p15:guide id="30" pos="3908" userDrawn="1">
          <p15:clr>
            <a:srgbClr val="A4A3A4"/>
          </p15:clr>
        </p15:guide>
        <p15:guide id="31" pos="5731" userDrawn="1">
          <p15:clr>
            <a:srgbClr val="A4A3A4"/>
          </p15:clr>
        </p15:guide>
        <p15:guide id="32" pos="5617" userDrawn="1">
          <p15:clr>
            <a:srgbClr val="A4A3A4"/>
          </p15:clr>
        </p15:guide>
        <p15:guide id="33" pos="1337" userDrawn="1">
          <p15:clr>
            <a:srgbClr val="A4A3A4"/>
          </p15:clr>
        </p15:guide>
        <p15:guide id="34" pos="1451" userDrawn="1">
          <p15:clr>
            <a:srgbClr val="A4A3A4"/>
          </p15:clr>
        </p15:guide>
        <p15:guide id="35" pos="74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customXml" Target="../../customXml/item24.xml"/><Relationship Id="rId1" Type="http://schemas.openxmlformats.org/officeDocument/2006/relationships/customXml" Target="../../customXml/item11.xml"/><Relationship Id="rId6" Type="http://schemas.openxmlformats.org/officeDocument/2006/relationships/image" Target="../media/image17.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3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38.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7.png"/><Relationship Id="rId2" Type="http://schemas.openxmlformats.org/officeDocument/2006/relationships/slideLayout" Target="../slideLayouts/slideLayout23.xml"/><Relationship Id="rId1" Type="http://schemas.openxmlformats.org/officeDocument/2006/relationships/tags" Target="../tags/tag4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41.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4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4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44.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4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ags" Target="../tags/tag4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47.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7.xml"/><Relationship Id="rId1" Type="http://schemas.openxmlformats.org/officeDocument/2006/relationships/tags" Target="../tags/tag48.xml"/><Relationship Id="rId5" Type="http://schemas.openxmlformats.org/officeDocument/2006/relationships/image" Target="../media/image45.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49.xml"/><Relationship Id="rId4" Type="http://schemas.microsoft.com/office/2018/10/relationships/comments" Target="../comments/modernComment_1E6_5135ECFE.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ags" Target="../tags/tag50.xml"/><Relationship Id="rId4" Type="http://schemas.openxmlformats.org/officeDocument/2006/relationships/hyperlink" Target="https://cignaforhcp.cigna.com/app/login" TargetMode="External"/></Relationships>
</file>

<file path=ppt/slides/_rels/slide24.xml.rels><?xml version="1.0" encoding="UTF-8" standalone="yes"?>
<Relationships xmlns="http://schemas.openxmlformats.org/package/2006/relationships"><Relationship Id="rId3" Type="http://schemas.openxmlformats.org/officeDocument/2006/relationships/customXml" Target="../../customXml/item19.xml"/><Relationship Id="rId2" Type="http://schemas.openxmlformats.org/officeDocument/2006/relationships/customXml" Target="../../customXml/item6.xml"/><Relationship Id="rId1" Type="http://schemas.openxmlformats.org/officeDocument/2006/relationships/customXml" Target="../../customXml/item29.xml"/><Relationship Id="rId6" Type="http://schemas.openxmlformats.org/officeDocument/2006/relationships/notesSlide" Target="../notesSlides/notesSlide24.xml"/><Relationship Id="rId5" Type="http://schemas.openxmlformats.org/officeDocument/2006/relationships/slideLayout" Target="../slideLayouts/slideLayout38.xml"/><Relationship Id="rId4"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30.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31.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customXml" Target="../../customXml/item17.xml"/><Relationship Id="rId1" Type="http://schemas.openxmlformats.org/officeDocument/2006/relationships/customXml" Target="../../customXml/item5.xml"/><Relationship Id="rId5" Type="http://schemas.openxmlformats.org/officeDocument/2006/relationships/notesSlide" Target="../notesSlides/notesSlide5.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23.xml"/><Relationship Id="rId1" Type="http://schemas.openxmlformats.org/officeDocument/2006/relationships/tags" Target="../tags/tag3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34.xm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8.xml"/><Relationship Id="rId7" Type="http://schemas.openxmlformats.org/officeDocument/2006/relationships/image" Target="../media/image30.png"/><Relationship Id="rId2" Type="http://schemas.openxmlformats.org/officeDocument/2006/relationships/slideLayout" Target="../slideLayouts/slideLayout25.xml"/><Relationship Id="rId1" Type="http://schemas.openxmlformats.org/officeDocument/2006/relationships/tags" Target="../tags/tag3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rker using calculator">
            <a:extLst>
              <a:ext uri="{FF2B5EF4-FFF2-40B4-BE49-F238E27FC236}">
                <a16:creationId xmlns:a16="http://schemas.microsoft.com/office/drawing/2014/main" id="{78789C81-B76D-3CC2-5CB7-843160F6A5DF}"/>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0357" r="20357"/>
          <a:stretch>
            <a:fillRect/>
          </a:stretch>
        </p:blipFill>
        <p:spPr/>
      </p:pic>
      <p:sp>
        <p:nvSpPr>
          <p:cNvPr id="10" name="Title 9">
            <a:extLst>
              <a:ext uri="{FF2B5EF4-FFF2-40B4-BE49-F238E27FC236}">
                <a16:creationId xmlns:a16="http://schemas.microsoft.com/office/drawing/2014/main" id="{64290306-C6B1-5B41-CEF2-F5544C2185A2}"/>
              </a:ext>
            </a:extLst>
          </p:cNvPr>
          <p:cNvSpPr>
            <a:spLocks noGrp="1"/>
          </p:cNvSpPr>
          <p:nvPr>
            <p:ph type="ctrTitle"/>
          </p:nvPr>
        </p:nvSpPr>
        <p:spPr/>
        <p:txBody>
          <a:bodyPr/>
          <a:lstStyle/>
          <a:p>
            <a:r>
              <a:rPr lang="en-US" dirty="0"/>
              <a:t>Negative Balance Report</a:t>
            </a:r>
            <a:endParaRPr lang="en-US" i="1" dirty="0"/>
          </a:p>
        </p:txBody>
      </p:sp>
      <p:sp>
        <p:nvSpPr>
          <p:cNvPr id="11" name="Subtitle 10">
            <a:extLst>
              <a:ext uri="{FF2B5EF4-FFF2-40B4-BE49-F238E27FC236}">
                <a16:creationId xmlns:a16="http://schemas.microsoft.com/office/drawing/2014/main" id="{424A8579-5C9B-7EF4-4684-06A10BB47E36}"/>
              </a:ext>
            </a:extLst>
          </p:cNvPr>
          <p:cNvSpPr>
            <a:spLocks noGrp="1"/>
          </p:cNvSpPr>
          <p:nvPr>
            <p:ph type="subTitle" idx="1"/>
          </p:nvPr>
        </p:nvSpPr>
        <p:spPr>
          <a:xfrm>
            <a:off x="359997" y="4281978"/>
            <a:ext cx="4673966" cy="720000"/>
          </a:xfrm>
        </p:spPr>
        <p:txBody>
          <a:bodyPr/>
          <a:lstStyle/>
          <a:p>
            <a:r>
              <a:rPr lang="en-US" i="1" dirty="0"/>
              <a:t>For overpaid claims recovered </a:t>
            </a:r>
            <a:r>
              <a:rPr lang="en-US" i="1"/>
              <a:t>through offset</a:t>
            </a:r>
            <a:endParaRPr lang="en-US" i="1" dirty="0"/>
          </a:p>
        </p:txBody>
      </p:sp>
      <p:sp>
        <p:nvSpPr>
          <p:cNvPr id="5" name="Slide Number Placeholder 4">
            <a:extLst>
              <a:ext uri="{FF2B5EF4-FFF2-40B4-BE49-F238E27FC236}">
                <a16:creationId xmlns:a16="http://schemas.microsoft.com/office/drawing/2014/main" id="{49F30A6F-6017-B9D8-4933-F53AA2FBB204}"/>
              </a:ext>
            </a:extLst>
          </p:cNvPr>
          <p:cNvSpPr>
            <a:spLocks noGrp="1"/>
          </p:cNvSpPr>
          <p:nvPr>
            <p:ph type="sldNum" sz="quarter" idx="19"/>
          </p:nvPr>
        </p:nvSpPr>
        <p:spPr/>
        <p:txBody>
          <a:bodyPr/>
          <a:lstStyle/>
          <a:p>
            <a:fld id="{23AA811B-2EBD-4900-905E-5BE206449611}" type="slidenum">
              <a:rPr lang="en-US" smtClean="0"/>
              <a:pPr/>
              <a:t>1</a:t>
            </a:fld>
            <a:endParaRPr lang="en-US" dirty="0"/>
          </a:p>
        </p:txBody>
      </p:sp>
    </p:spTree>
    <p:custDataLst>
      <p:custData r:id="rId1"/>
      <p:custData r:id="rId2"/>
      <p:tags r:id="rId3"/>
    </p:custDataLst>
    <p:extLst>
      <p:ext uri="{BB962C8B-B14F-4D97-AF65-F5344CB8AC3E}">
        <p14:creationId xmlns:p14="http://schemas.microsoft.com/office/powerpoint/2010/main" val="37449641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B87AA-3F6C-8C78-3400-02F4D0D83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F59B2-1777-DD43-84C9-32F049FF03B1}"/>
              </a:ext>
            </a:extLst>
          </p:cNvPr>
          <p:cNvSpPr>
            <a:spLocks noGrp="1"/>
          </p:cNvSpPr>
          <p:nvPr>
            <p:ph type="title"/>
          </p:nvPr>
        </p:nvSpPr>
        <p:spPr>
          <a:xfrm>
            <a:off x="359999" y="360000"/>
            <a:ext cx="10224673" cy="1188000"/>
          </a:xfrm>
        </p:spPr>
        <p:txBody>
          <a:bodyPr/>
          <a:lstStyle/>
          <a:p>
            <a:r>
              <a:rPr lang="en-US" dirty="0"/>
              <a:t>Reviewing the report page</a:t>
            </a:r>
          </a:p>
        </p:txBody>
      </p:sp>
      <p:sp>
        <p:nvSpPr>
          <p:cNvPr id="7" name="Slide Number Placeholder 6">
            <a:extLst>
              <a:ext uri="{FF2B5EF4-FFF2-40B4-BE49-F238E27FC236}">
                <a16:creationId xmlns:a16="http://schemas.microsoft.com/office/drawing/2014/main" id="{B81A48CD-2631-7A81-C5BD-2EC157FD52DE}"/>
              </a:ext>
            </a:extLst>
          </p:cNvPr>
          <p:cNvSpPr>
            <a:spLocks noGrp="1"/>
          </p:cNvSpPr>
          <p:nvPr>
            <p:ph type="sldNum" sz="quarter" idx="11"/>
          </p:nvPr>
        </p:nvSpPr>
        <p:spPr/>
        <p:txBody>
          <a:bodyPr/>
          <a:lstStyle/>
          <a:p>
            <a:fld id="{23AA811B-2EBD-4900-905E-5BE206449611}" type="slidenum">
              <a:rPr lang="en-US" smtClean="0"/>
              <a:pPr/>
              <a:t>10</a:t>
            </a:fld>
            <a:endParaRPr lang="en-US" dirty="0"/>
          </a:p>
        </p:txBody>
      </p:sp>
      <p:pic>
        <p:nvPicPr>
          <p:cNvPr id="6" name="Picture 5">
            <a:extLst>
              <a:ext uri="{FF2B5EF4-FFF2-40B4-BE49-F238E27FC236}">
                <a16:creationId xmlns:a16="http://schemas.microsoft.com/office/drawing/2014/main" id="{6FCF2CEE-DD12-AEDD-15B0-413BB40D2F80}"/>
              </a:ext>
            </a:extLst>
          </p:cNvPr>
          <p:cNvPicPr>
            <a:picLocks noChangeAspect="1"/>
          </p:cNvPicPr>
          <p:nvPr/>
        </p:nvPicPr>
        <p:blipFill>
          <a:blip r:embed="rId4"/>
          <a:stretch>
            <a:fillRect/>
          </a:stretch>
        </p:blipFill>
        <p:spPr>
          <a:xfrm>
            <a:off x="3209544" y="859536"/>
            <a:ext cx="7671816" cy="5797477"/>
          </a:xfrm>
          <a:prstGeom prst="rect">
            <a:avLst/>
          </a:prstGeom>
          <a:effectLst>
            <a:outerShdw blurRad="63500" sx="102000" sy="102000" algn="ctr" rotWithShape="0">
              <a:prstClr val="black">
                <a:alpha val="40000"/>
              </a:prstClr>
            </a:outerShdw>
          </a:effectLst>
        </p:spPr>
      </p:pic>
      <p:sp>
        <p:nvSpPr>
          <p:cNvPr id="4" name="Rectangle: Rounded Corners 3">
            <a:extLst>
              <a:ext uri="{FF2B5EF4-FFF2-40B4-BE49-F238E27FC236}">
                <a16:creationId xmlns:a16="http://schemas.microsoft.com/office/drawing/2014/main" id="{67017C8F-384E-92C6-A2EA-9224C850CAC4}"/>
              </a:ext>
            </a:extLst>
          </p:cNvPr>
          <p:cNvSpPr/>
          <p:nvPr/>
        </p:nvSpPr>
        <p:spPr>
          <a:xfrm>
            <a:off x="8104194" y="1449015"/>
            <a:ext cx="914400" cy="250722"/>
          </a:xfrm>
          <a:prstGeom prst="roundRect">
            <a:avLst/>
          </a:prstGeom>
          <a:solidFill>
            <a:srgbClr val="FFFFCC">
              <a:alpha val="30196"/>
            </a:srgbClr>
          </a:solid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4" name="Speech Bubble: Rectangle with Corners Rounded 13">
            <a:extLst>
              <a:ext uri="{FF2B5EF4-FFF2-40B4-BE49-F238E27FC236}">
                <a16:creationId xmlns:a16="http://schemas.microsoft.com/office/drawing/2014/main" id="{A5CA81CF-5645-0144-8A16-7EEE844B547E}"/>
              </a:ext>
            </a:extLst>
          </p:cNvPr>
          <p:cNvSpPr/>
          <p:nvPr/>
        </p:nvSpPr>
        <p:spPr>
          <a:xfrm>
            <a:off x="5605272" y="3429000"/>
            <a:ext cx="1906954" cy="659494"/>
          </a:xfrm>
          <a:prstGeom prst="wedgeRoundRectCallout">
            <a:avLst>
              <a:gd name="adj1" fmla="val -5628"/>
              <a:gd name="adj2" fmla="val 67605"/>
              <a:gd name="adj3" fmla="val 16667"/>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400" noProof="0" dirty="0"/>
              <a:t>View the amount recovered</a:t>
            </a:r>
          </a:p>
        </p:txBody>
      </p:sp>
      <p:sp>
        <p:nvSpPr>
          <p:cNvPr id="21" name="Speech Bubble: Rectangle with Corners Rounded 20">
            <a:extLst>
              <a:ext uri="{FF2B5EF4-FFF2-40B4-BE49-F238E27FC236}">
                <a16:creationId xmlns:a16="http://schemas.microsoft.com/office/drawing/2014/main" id="{6CB43957-3159-0A4D-C0E9-028FA4365C56}"/>
              </a:ext>
            </a:extLst>
          </p:cNvPr>
          <p:cNvSpPr/>
          <p:nvPr/>
        </p:nvSpPr>
        <p:spPr>
          <a:xfrm>
            <a:off x="8933837" y="3231870"/>
            <a:ext cx="2121694" cy="804555"/>
          </a:xfrm>
          <a:prstGeom prst="wedgeRoundRectCallout">
            <a:avLst>
              <a:gd name="adj1" fmla="val -13762"/>
              <a:gd name="adj2" fmla="val 79056"/>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dirty="0"/>
              <a:t>Click here to download the NBR report</a:t>
            </a:r>
            <a:endParaRPr lang="en-US" sz="1400" noProof="0" dirty="0"/>
          </a:p>
        </p:txBody>
      </p:sp>
      <p:sp>
        <p:nvSpPr>
          <p:cNvPr id="15" name="Speech Bubble: Rectangle with Corners Rounded 14">
            <a:extLst>
              <a:ext uri="{FF2B5EF4-FFF2-40B4-BE49-F238E27FC236}">
                <a16:creationId xmlns:a16="http://schemas.microsoft.com/office/drawing/2014/main" id="{7D4742CF-39B7-1CB2-C320-519DDCFB5B6E}"/>
              </a:ext>
            </a:extLst>
          </p:cNvPr>
          <p:cNvSpPr/>
          <p:nvPr/>
        </p:nvSpPr>
        <p:spPr>
          <a:xfrm>
            <a:off x="6766560" y="2262163"/>
            <a:ext cx="2305194" cy="804555"/>
          </a:xfrm>
          <a:prstGeom prst="wedgeRoundRectCallout">
            <a:avLst>
              <a:gd name="adj1" fmla="val -56182"/>
              <a:gd name="adj2" fmla="val -72913"/>
              <a:gd name="adj3" fmla="val 16667"/>
            </a:avLst>
          </a:prstGeom>
          <a:solidFill>
            <a:srgbClr val="FF4D00"/>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noProof="0" dirty="0"/>
              <a:t>Use Cigna Healthcare’s claim number </a:t>
            </a:r>
            <a:r>
              <a:rPr lang="en-US" sz="1400" dirty="0"/>
              <a:t>to further refine results</a:t>
            </a:r>
            <a:endParaRPr lang="en-US" sz="1400" noProof="0" dirty="0"/>
          </a:p>
        </p:txBody>
      </p:sp>
      <p:sp>
        <p:nvSpPr>
          <p:cNvPr id="17" name="Rectangle: Rounded Corners 16">
            <a:extLst>
              <a:ext uri="{FF2B5EF4-FFF2-40B4-BE49-F238E27FC236}">
                <a16:creationId xmlns:a16="http://schemas.microsoft.com/office/drawing/2014/main" id="{93E43F88-44E4-61DF-525A-1D6924EE478E}"/>
              </a:ext>
            </a:extLst>
          </p:cNvPr>
          <p:cNvSpPr/>
          <p:nvPr/>
        </p:nvSpPr>
        <p:spPr>
          <a:xfrm>
            <a:off x="3227832" y="2194560"/>
            <a:ext cx="1554480" cy="250722"/>
          </a:xfrm>
          <a:prstGeom prst="roundRect">
            <a:avLst/>
          </a:prstGeom>
          <a:solidFill>
            <a:srgbClr val="FFFFCC">
              <a:alpha val="30196"/>
            </a:srgbClr>
          </a:solid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6" name="Speech Bubble: Rectangle with Corners Rounded 15">
            <a:extLst>
              <a:ext uri="{FF2B5EF4-FFF2-40B4-BE49-F238E27FC236}">
                <a16:creationId xmlns:a16="http://schemas.microsoft.com/office/drawing/2014/main" id="{DB6EF9D3-AA2F-4BD3-2414-DAE635BFDB9E}"/>
              </a:ext>
            </a:extLst>
          </p:cNvPr>
          <p:cNvSpPr/>
          <p:nvPr/>
        </p:nvSpPr>
        <p:spPr>
          <a:xfrm>
            <a:off x="1380744" y="2274643"/>
            <a:ext cx="1554480" cy="923049"/>
          </a:xfrm>
          <a:prstGeom prst="wedgeRoundRectCallout">
            <a:avLst>
              <a:gd name="adj1" fmla="val 73836"/>
              <a:gd name="adj2" fmla="val -16619"/>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noProof="0" dirty="0"/>
              <a:t>Refine results by date of service</a:t>
            </a:r>
          </a:p>
        </p:txBody>
      </p:sp>
      <p:sp>
        <p:nvSpPr>
          <p:cNvPr id="3" name="Speech Bubble: Rectangle with Corners Rounded 2">
            <a:extLst>
              <a:ext uri="{FF2B5EF4-FFF2-40B4-BE49-F238E27FC236}">
                <a16:creationId xmlns:a16="http://schemas.microsoft.com/office/drawing/2014/main" id="{C90B316C-90F3-AB2D-5A24-F1FF74D13A88}"/>
              </a:ext>
            </a:extLst>
          </p:cNvPr>
          <p:cNvSpPr/>
          <p:nvPr/>
        </p:nvSpPr>
        <p:spPr>
          <a:xfrm>
            <a:off x="612475" y="3609603"/>
            <a:ext cx="2231595" cy="923049"/>
          </a:xfrm>
          <a:prstGeom prst="wedgeRoundRectCallout">
            <a:avLst>
              <a:gd name="adj1" fmla="val 73111"/>
              <a:gd name="adj2" fmla="val 41687"/>
              <a:gd name="adj3" fmla="val 16667"/>
            </a:avLst>
          </a:prstGeom>
          <a:solidFill>
            <a:srgbClr val="110081"/>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dirty="0"/>
              <a:t>View the total overpayments identified for </a:t>
            </a:r>
            <a:r>
              <a:rPr lang="en-US" sz="1400" noProof="0" dirty="0"/>
              <a:t>this TIN</a:t>
            </a:r>
          </a:p>
        </p:txBody>
      </p:sp>
      <p:sp>
        <p:nvSpPr>
          <p:cNvPr id="20" name="Speech Bubble: Rectangle with Corners Rounded 19">
            <a:extLst>
              <a:ext uri="{FF2B5EF4-FFF2-40B4-BE49-F238E27FC236}">
                <a16:creationId xmlns:a16="http://schemas.microsoft.com/office/drawing/2014/main" id="{8B44442C-A017-6388-E307-1CF441B19A89}"/>
              </a:ext>
            </a:extLst>
          </p:cNvPr>
          <p:cNvSpPr/>
          <p:nvPr/>
        </p:nvSpPr>
        <p:spPr>
          <a:xfrm>
            <a:off x="905113" y="4802018"/>
            <a:ext cx="2121694" cy="1014166"/>
          </a:xfrm>
          <a:prstGeom prst="wedgeRoundRectCallout">
            <a:avLst>
              <a:gd name="adj1" fmla="val 61410"/>
              <a:gd name="adj2" fmla="val 79073"/>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dirty="0"/>
              <a:t>Click to open the overpaid claim’s patient and payment detail page</a:t>
            </a:r>
            <a:endParaRPr lang="en-US" sz="1400" noProof="0" dirty="0"/>
          </a:p>
        </p:txBody>
      </p:sp>
      <p:sp>
        <p:nvSpPr>
          <p:cNvPr id="5" name="Speech Bubble: Rectangle with Corners Rounded 4">
            <a:extLst>
              <a:ext uri="{FF2B5EF4-FFF2-40B4-BE49-F238E27FC236}">
                <a16:creationId xmlns:a16="http://schemas.microsoft.com/office/drawing/2014/main" id="{E29C93BA-3973-9EC2-3914-5D4DA9FB5DFA}"/>
              </a:ext>
            </a:extLst>
          </p:cNvPr>
          <p:cNvSpPr/>
          <p:nvPr/>
        </p:nvSpPr>
        <p:spPr>
          <a:xfrm>
            <a:off x="9920395" y="4201577"/>
            <a:ext cx="2036142" cy="1029634"/>
          </a:xfrm>
          <a:prstGeom prst="wedgeRoundRectCallout">
            <a:avLst>
              <a:gd name="adj1" fmla="val -32349"/>
              <a:gd name="adj2" fmla="val 75352"/>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dirty="0"/>
              <a:t>Click to view funding claim details or refunds received</a:t>
            </a:r>
            <a:endParaRPr lang="en-US" sz="1400" noProof="0" dirty="0"/>
          </a:p>
        </p:txBody>
      </p:sp>
    </p:spTree>
    <p:custDataLst>
      <p:tags r:id="rId1"/>
    </p:custDataLst>
    <p:extLst>
      <p:ext uri="{BB962C8B-B14F-4D97-AF65-F5344CB8AC3E}">
        <p14:creationId xmlns:p14="http://schemas.microsoft.com/office/powerpoint/2010/main" val="2159130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2)">
                                      <p:cBhvr>
                                        <p:cTn id="19" dur="1000"/>
                                        <p:tgtEl>
                                          <p:spTgt spid="17"/>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1000"/>
                            </p:stCondLst>
                            <p:childTnLst>
                              <p:par>
                                <p:cTn id="23" presetID="26" presetClass="emph" presetSubtype="0" repeatCount="2000" fill="hold" grpId="1" nodeType="afterEffect">
                                  <p:stCondLst>
                                    <p:cond delay="0"/>
                                  </p:stCondLst>
                                  <p:childTnLst>
                                    <p:animEffect transition="out" filter="fade">
                                      <p:cBhvr>
                                        <p:cTn id="24" dur="1000" tmFilter="0, 0; .2, .5; .8, .5; 1, 0"/>
                                        <p:tgtEl>
                                          <p:spTgt spid="17"/>
                                        </p:tgtEl>
                                      </p:cBhvr>
                                    </p:animEffect>
                                    <p:animScale>
                                      <p:cBhvr>
                                        <p:cTn id="25" dur="500" autoRev="1" fill="hold"/>
                                        <p:tgtEl>
                                          <p:spTgt spid="17"/>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2)">
                                      <p:cBhvr>
                                        <p:cTn id="30" dur="1000"/>
                                        <p:tgtEl>
                                          <p:spTgt spid="4"/>
                                        </p:tgtEl>
                                      </p:cBhvr>
                                    </p:animEffect>
                                  </p:childTnLst>
                                </p:cTn>
                              </p:par>
                              <p:par>
                                <p:cTn id="31" presetID="1" presetClass="exit" presetSubtype="0" fill="hold" grpId="2"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par>
                          <p:cTn id="33" fill="hold">
                            <p:stCondLst>
                              <p:cond delay="1000"/>
                            </p:stCondLst>
                            <p:childTnLst>
                              <p:par>
                                <p:cTn id="34" presetID="26" presetClass="emph" presetSubtype="0" repeatCount="2000" fill="hold" grpId="1" nodeType="afterEffect">
                                  <p:stCondLst>
                                    <p:cond delay="0"/>
                                  </p:stCondLst>
                                  <p:childTnLst>
                                    <p:animEffect transition="out" filter="fade">
                                      <p:cBhvr>
                                        <p:cTn id="35" dur="1000" tmFilter="0, 0; .2, .5; .8, .5; 1, 0"/>
                                        <p:tgtEl>
                                          <p:spTgt spid="4"/>
                                        </p:tgtEl>
                                      </p:cBhvr>
                                    </p:animEffect>
                                    <p:animScale>
                                      <p:cBhvr>
                                        <p:cTn id="36" dur="500" autoRev="1" fill="hold"/>
                                        <p:tgtEl>
                                          <p:spTgt spid="4"/>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 presetClass="exit" presetSubtype="0" fill="hold" grpId="2" nodeType="withEffect">
                                  <p:stCondLst>
                                    <p:cond delay="0"/>
                                  </p:stCondLst>
                                  <p:childTnLst>
                                    <p:set>
                                      <p:cBhvr>
                                        <p:cTn id="43" dur="1" fill="hold">
                                          <p:stCondLst>
                                            <p:cond delay="0"/>
                                          </p:stCondLst>
                                        </p:cTn>
                                        <p:tgtEl>
                                          <p:spTgt spid="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 presetClass="exit" presetSubtype="0" fill="hold" grpId="1"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par>
                                <p:cTn id="63" presetID="1" presetClass="exit" presetSubtype="0" fill="hold" grpId="1" nodeType="withEffect">
                                  <p:stCondLst>
                                    <p:cond delay="0"/>
                                  </p:stCondLst>
                                  <p:childTnLst>
                                    <p:set>
                                      <p:cBhvr>
                                        <p:cTn id="64" dur="1" fill="hold">
                                          <p:stCondLst>
                                            <p:cond delay="0"/>
                                          </p:stCondLst>
                                        </p:cTn>
                                        <p:tgtEl>
                                          <p:spTgt spid="2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 presetClass="exit" presetSubtype="0" fill="hold" grpId="1" nodeType="withEffect">
                                  <p:stCondLst>
                                    <p:cond delay="0"/>
                                  </p:stCondLst>
                                  <p:childTnLst>
                                    <p:set>
                                      <p:cBhvr>
                                        <p:cTn id="7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4" grpId="0" animBg="1"/>
      <p:bldP spid="14" grpId="1" animBg="1"/>
      <p:bldP spid="21" grpId="0" animBg="1"/>
      <p:bldP spid="15" grpId="0" animBg="1"/>
      <p:bldP spid="15" grpId="1" animBg="1"/>
      <p:bldP spid="17" grpId="0" animBg="1"/>
      <p:bldP spid="17" grpId="1" animBg="1"/>
      <p:bldP spid="17" grpId="2" animBg="1"/>
      <p:bldP spid="16" grpId="0" animBg="1"/>
      <p:bldP spid="16" grpId="1" animBg="1"/>
      <p:bldP spid="3" grpId="0" animBg="1"/>
      <p:bldP spid="3" grpId="1" animBg="1"/>
      <p:bldP spid="20" grpId="0" animBg="1"/>
      <p:bldP spid="20"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13E2-BE5B-2A29-260E-A42B363FA9AF}"/>
              </a:ext>
            </a:extLst>
          </p:cNvPr>
          <p:cNvSpPr>
            <a:spLocks noGrp="1"/>
          </p:cNvSpPr>
          <p:nvPr>
            <p:ph type="title"/>
          </p:nvPr>
        </p:nvSpPr>
        <p:spPr>
          <a:xfrm>
            <a:off x="360000" y="360000"/>
            <a:ext cx="2863260" cy="1936020"/>
          </a:xfrm>
        </p:spPr>
        <p:txBody>
          <a:bodyPr/>
          <a:lstStyle/>
          <a:p>
            <a:r>
              <a:rPr lang="en-US" dirty="0"/>
              <a:t>Overpaid and funding claim details</a:t>
            </a:r>
          </a:p>
        </p:txBody>
      </p:sp>
      <p:sp>
        <p:nvSpPr>
          <p:cNvPr id="4" name="Slide Number Placeholder 3">
            <a:extLst>
              <a:ext uri="{FF2B5EF4-FFF2-40B4-BE49-F238E27FC236}">
                <a16:creationId xmlns:a16="http://schemas.microsoft.com/office/drawing/2014/main" id="{01745988-52CA-DAAA-6CEB-D0F9309C62B6}"/>
              </a:ext>
            </a:extLst>
          </p:cNvPr>
          <p:cNvSpPr>
            <a:spLocks noGrp="1"/>
          </p:cNvSpPr>
          <p:nvPr>
            <p:ph type="sldNum" sz="quarter" idx="11"/>
          </p:nvPr>
        </p:nvSpPr>
        <p:spPr/>
        <p:txBody>
          <a:bodyPr/>
          <a:lstStyle/>
          <a:p>
            <a:fld id="{23AA811B-2EBD-4900-905E-5BE206449611}" type="slidenum">
              <a:rPr lang="en-US" smtClean="0"/>
              <a:pPr/>
              <a:t>11</a:t>
            </a:fld>
            <a:endParaRPr lang="en-US" dirty="0"/>
          </a:p>
        </p:txBody>
      </p:sp>
      <p:sp>
        <p:nvSpPr>
          <p:cNvPr id="19" name="Speech Bubble: Rectangle with Corners Rounded 18">
            <a:extLst>
              <a:ext uri="{FF2B5EF4-FFF2-40B4-BE49-F238E27FC236}">
                <a16:creationId xmlns:a16="http://schemas.microsoft.com/office/drawing/2014/main" id="{192D724A-C83F-F5C7-B1B1-37D418F5DE31}"/>
              </a:ext>
            </a:extLst>
          </p:cNvPr>
          <p:cNvSpPr/>
          <p:nvPr/>
        </p:nvSpPr>
        <p:spPr>
          <a:xfrm>
            <a:off x="485769" y="2330523"/>
            <a:ext cx="1878124" cy="772013"/>
          </a:xfrm>
          <a:prstGeom prst="wedgeRoundRectCallout">
            <a:avLst>
              <a:gd name="adj1" fmla="val 49014"/>
              <a:gd name="adj2" fmla="val -18124"/>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t>Overpaid claim details</a:t>
            </a:r>
          </a:p>
        </p:txBody>
      </p:sp>
      <p:sp>
        <p:nvSpPr>
          <p:cNvPr id="15" name="Speech Bubble: Rectangle with Corners Rounded 14">
            <a:extLst>
              <a:ext uri="{FF2B5EF4-FFF2-40B4-BE49-F238E27FC236}">
                <a16:creationId xmlns:a16="http://schemas.microsoft.com/office/drawing/2014/main" id="{69CE5F9C-17D0-1C87-EF79-14FD37878B55}"/>
              </a:ext>
            </a:extLst>
          </p:cNvPr>
          <p:cNvSpPr/>
          <p:nvPr/>
        </p:nvSpPr>
        <p:spPr>
          <a:xfrm>
            <a:off x="485769" y="3565190"/>
            <a:ext cx="1912653" cy="655320"/>
          </a:xfrm>
          <a:prstGeom prst="wedgeRoundRectCallout">
            <a:avLst>
              <a:gd name="adj1" fmla="val 45480"/>
              <a:gd name="adj2" fmla="val -18895"/>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t>Funding claim</a:t>
            </a:r>
          </a:p>
          <a:p>
            <a:pPr algn="ctr"/>
            <a:r>
              <a:rPr lang="en-US" sz="1600" b="1" dirty="0"/>
              <a:t>details</a:t>
            </a:r>
            <a:endParaRPr lang="en-US" sz="1600" b="1" noProof="0" dirty="0"/>
          </a:p>
        </p:txBody>
      </p:sp>
      <p:pic>
        <p:nvPicPr>
          <p:cNvPr id="9" name="Picture 8">
            <a:extLst>
              <a:ext uri="{FF2B5EF4-FFF2-40B4-BE49-F238E27FC236}">
                <a16:creationId xmlns:a16="http://schemas.microsoft.com/office/drawing/2014/main" id="{7D84756E-0DD3-2349-C10C-CB248C961A1F}"/>
              </a:ext>
            </a:extLst>
          </p:cNvPr>
          <p:cNvPicPr>
            <a:picLocks noChangeAspect="1"/>
          </p:cNvPicPr>
          <p:nvPr/>
        </p:nvPicPr>
        <p:blipFill>
          <a:blip r:embed="rId4"/>
          <a:stretch>
            <a:fillRect/>
          </a:stretch>
        </p:blipFill>
        <p:spPr>
          <a:xfrm>
            <a:off x="3364992" y="283464"/>
            <a:ext cx="8228189" cy="6217920"/>
          </a:xfrm>
          <a:prstGeom prst="rect">
            <a:avLst/>
          </a:prstGeom>
          <a:effectLst>
            <a:outerShdw blurRad="63500" sx="102000" sy="102000" algn="ctr" rotWithShape="0">
              <a:prstClr val="black">
                <a:alpha val="40000"/>
              </a:prstClr>
            </a:outerShdw>
          </a:effectLst>
        </p:spPr>
      </p:pic>
      <p:cxnSp>
        <p:nvCxnSpPr>
          <p:cNvPr id="8" name="Straight Arrow Connector 7">
            <a:extLst>
              <a:ext uri="{FF2B5EF4-FFF2-40B4-BE49-F238E27FC236}">
                <a16:creationId xmlns:a16="http://schemas.microsoft.com/office/drawing/2014/main" id="{55327EF4-0F5F-8264-A470-8FD773666053}"/>
              </a:ext>
            </a:extLst>
          </p:cNvPr>
          <p:cNvCxnSpPr>
            <a:cxnSpLocks/>
          </p:cNvCxnSpPr>
          <p:nvPr/>
        </p:nvCxnSpPr>
        <p:spPr>
          <a:xfrm flipH="1" flipV="1">
            <a:off x="10963656" y="5285232"/>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1" name="Picture 10">
            <a:extLst>
              <a:ext uri="{FF2B5EF4-FFF2-40B4-BE49-F238E27FC236}">
                <a16:creationId xmlns:a16="http://schemas.microsoft.com/office/drawing/2014/main" id="{1A328C82-04E1-311D-46EF-4C749EEB1206}"/>
              </a:ext>
            </a:extLst>
          </p:cNvPr>
          <p:cNvPicPr>
            <a:picLocks noChangeAspect="1"/>
          </p:cNvPicPr>
          <p:nvPr/>
        </p:nvPicPr>
        <p:blipFill>
          <a:blip r:embed="rId5"/>
          <a:stretch>
            <a:fillRect/>
          </a:stretch>
        </p:blipFill>
        <p:spPr>
          <a:xfrm>
            <a:off x="2724912" y="1929384"/>
            <a:ext cx="8869680" cy="3697456"/>
          </a:xfrm>
          <a:prstGeom prst="rect">
            <a:avLst/>
          </a:prstGeom>
          <a:effectLst>
            <a:outerShdw blurRad="63500" sx="102000" sy="102000" algn="ctr" rotWithShape="0">
              <a:prstClr val="black">
                <a:alpha val="40000"/>
              </a:prstClr>
            </a:outerShdw>
          </a:effectLst>
        </p:spPr>
      </p:pic>
      <p:sp>
        <p:nvSpPr>
          <p:cNvPr id="32" name="Rectangle 31">
            <a:extLst>
              <a:ext uri="{FF2B5EF4-FFF2-40B4-BE49-F238E27FC236}">
                <a16:creationId xmlns:a16="http://schemas.microsoft.com/office/drawing/2014/main" id="{462FF154-3E7B-7395-155B-2F5062602D3B}"/>
              </a:ext>
            </a:extLst>
          </p:cNvPr>
          <p:cNvSpPr/>
          <p:nvPr/>
        </p:nvSpPr>
        <p:spPr>
          <a:xfrm>
            <a:off x="2724911" y="1965960"/>
            <a:ext cx="8869680" cy="1000267"/>
          </a:xfrm>
          <a:prstGeom prst="rect">
            <a:avLst/>
          </a:prstGeom>
          <a:solidFill>
            <a:srgbClr val="FF4D00">
              <a:alpha val="5098"/>
            </a:srgbClr>
          </a:solidFill>
          <a:ln w="19050">
            <a:solidFill>
              <a:srgbClr val="FF4D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33" name="Rectangle 32">
            <a:extLst>
              <a:ext uri="{FF2B5EF4-FFF2-40B4-BE49-F238E27FC236}">
                <a16:creationId xmlns:a16="http://schemas.microsoft.com/office/drawing/2014/main" id="{37061E3C-437B-283F-36A6-79F0FC10CA67}"/>
              </a:ext>
            </a:extLst>
          </p:cNvPr>
          <p:cNvSpPr/>
          <p:nvPr/>
        </p:nvSpPr>
        <p:spPr>
          <a:xfrm>
            <a:off x="2724912" y="3026664"/>
            <a:ext cx="8869680" cy="1547576"/>
          </a:xfrm>
          <a:prstGeom prst="rect">
            <a:avLst/>
          </a:prstGeom>
          <a:solidFill>
            <a:schemeClr val="accent2">
              <a:alpha val="5098"/>
            </a:schemeClr>
          </a:solidFill>
          <a:ln w="1905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cxnSp>
        <p:nvCxnSpPr>
          <p:cNvPr id="20" name="Straight Arrow Connector 19">
            <a:extLst>
              <a:ext uri="{FF2B5EF4-FFF2-40B4-BE49-F238E27FC236}">
                <a16:creationId xmlns:a16="http://schemas.microsoft.com/office/drawing/2014/main" id="{5FFAE97D-0F14-79BB-7B56-4BF092AB4288}"/>
              </a:ext>
            </a:extLst>
          </p:cNvPr>
          <p:cNvCxnSpPr>
            <a:cxnSpLocks/>
          </p:cNvCxnSpPr>
          <p:nvPr/>
        </p:nvCxnSpPr>
        <p:spPr>
          <a:xfrm flipH="1" flipV="1">
            <a:off x="10963656" y="2706624"/>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412329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par>
                                <p:cTn id="12" presetID="1" presetClass="exit" presetSubtype="0" fill="hold" nodeType="with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10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20"/>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F13E9DD-700D-50B6-CD99-6876B995D58F}"/>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2521" b="12521"/>
          <a:stretch/>
        </p:blipFill>
        <p:spPr>
          <a:xfrm>
            <a:off x="6106014" y="10"/>
            <a:ext cx="6099433" cy="6857990"/>
          </a:xfrm>
          <a:noFill/>
        </p:spPr>
      </p:pic>
      <p:sp>
        <p:nvSpPr>
          <p:cNvPr id="7" name="Title 6">
            <a:extLst>
              <a:ext uri="{FF2B5EF4-FFF2-40B4-BE49-F238E27FC236}">
                <a16:creationId xmlns:a16="http://schemas.microsoft.com/office/drawing/2014/main" id="{A2A228E9-7AD7-D863-F23F-344C13E1F437}"/>
              </a:ext>
            </a:extLst>
          </p:cNvPr>
          <p:cNvSpPr>
            <a:spLocks noGrp="1"/>
          </p:cNvSpPr>
          <p:nvPr>
            <p:ph type="ctrTitle"/>
          </p:nvPr>
        </p:nvSpPr>
        <p:spPr>
          <a:xfrm>
            <a:off x="359997" y="1360800"/>
            <a:ext cx="4673966" cy="2088000"/>
          </a:xfrm>
        </p:spPr>
        <p:txBody>
          <a:bodyPr anchor="t">
            <a:normAutofit/>
          </a:bodyPr>
          <a:lstStyle/>
          <a:p>
            <a:r>
              <a:rPr lang="en-US" sz="5000" dirty="0"/>
              <a:t>Downloading the report</a:t>
            </a:r>
          </a:p>
        </p:txBody>
      </p:sp>
      <p:sp>
        <p:nvSpPr>
          <p:cNvPr id="17" name="Subtitle 3">
            <a:extLst>
              <a:ext uri="{FF2B5EF4-FFF2-40B4-BE49-F238E27FC236}">
                <a16:creationId xmlns:a16="http://schemas.microsoft.com/office/drawing/2014/main" id="{29510F5F-0A36-6BF7-6C47-22A8BBC609EA}"/>
              </a:ext>
            </a:extLst>
          </p:cNvPr>
          <p:cNvSpPr>
            <a:spLocks noGrp="1"/>
          </p:cNvSpPr>
          <p:nvPr>
            <p:ph type="subTitle" idx="1"/>
          </p:nvPr>
        </p:nvSpPr>
        <p:spPr>
          <a:xfrm>
            <a:off x="359998" y="3731909"/>
            <a:ext cx="4673966" cy="720000"/>
          </a:xfrm>
        </p:spPr>
        <p:txBody>
          <a:bodyPr/>
          <a:lstStyle/>
          <a:p>
            <a:endParaRPr lang="en-US"/>
          </a:p>
        </p:txBody>
      </p:sp>
      <p:sp>
        <p:nvSpPr>
          <p:cNvPr id="6" name="Slide Number Placeholder 5">
            <a:extLst>
              <a:ext uri="{FF2B5EF4-FFF2-40B4-BE49-F238E27FC236}">
                <a16:creationId xmlns:a16="http://schemas.microsoft.com/office/drawing/2014/main" id="{F55E4BDB-8FF3-4776-D6A8-6371673C42C2}"/>
              </a:ext>
            </a:extLst>
          </p:cNvPr>
          <p:cNvSpPr>
            <a:spLocks noGrp="1"/>
          </p:cNvSpPr>
          <p:nvPr>
            <p:ph type="sldNum" sz="quarter" idx="19"/>
          </p:nvPr>
        </p:nvSpPr>
        <p:spPr>
          <a:xfrm>
            <a:off x="11473199" y="6318000"/>
            <a:ext cx="359212" cy="180000"/>
          </a:xfrm>
        </p:spPr>
        <p:txBody>
          <a:bodyPr anchor="b">
            <a:normAutofit/>
          </a:bodyPr>
          <a:lstStyle/>
          <a:p>
            <a:pPr>
              <a:spcAft>
                <a:spcPts val="600"/>
              </a:spcAft>
            </a:pPr>
            <a:fld id="{23AA811B-2EBD-4900-905E-5BE206449611}" type="slidenum">
              <a:rPr lang="en-US" smtClean="0"/>
              <a:pPr>
                <a:spcAft>
                  <a:spcPts val="600"/>
                </a:spcAft>
              </a:pPr>
              <a:t>12</a:t>
            </a:fld>
            <a:endParaRPr lang="en-US"/>
          </a:p>
        </p:txBody>
      </p:sp>
    </p:spTree>
    <p:custDataLst>
      <p:tags r:id="rId1"/>
    </p:custDataLst>
    <p:extLst>
      <p:ext uri="{BB962C8B-B14F-4D97-AF65-F5344CB8AC3E}">
        <p14:creationId xmlns:p14="http://schemas.microsoft.com/office/powerpoint/2010/main" val="370433638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92AD-0368-71D8-B15C-8E776D3C239C}"/>
              </a:ext>
            </a:extLst>
          </p:cNvPr>
          <p:cNvSpPr>
            <a:spLocks noGrp="1"/>
          </p:cNvSpPr>
          <p:nvPr>
            <p:ph type="title"/>
          </p:nvPr>
        </p:nvSpPr>
        <p:spPr/>
        <p:txBody>
          <a:bodyPr/>
          <a:lstStyle/>
          <a:p>
            <a:r>
              <a:rPr lang="en-US" dirty="0"/>
              <a:t>Initial report search</a:t>
            </a:r>
            <a:br>
              <a:rPr lang="en-US" dirty="0"/>
            </a:br>
            <a:endParaRPr lang="en-US" i="1" dirty="0"/>
          </a:p>
        </p:txBody>
      </p:sp>
      <p:sp>
        <p:nvSpPr>
          <p:cNvPr id="6" name="Slide Number Placeholder 5">
            <a:extLst>
              <a:ext uri="{FF2B5EF4-FFF2-40B4-BE49-F238E27FC236}">
                <a16:creationId xmlns:a16="http://schemas.microsoft.com/office/drawing/2014/main" id="{DD524C1B-8340-3953-11EE-155E5D0A0923}"/>
              </a:ext>
            </a:extLst>
          </p:cNvPr>
          <p:cNvSpPr>
            <a:spLocks noGrp="1"/>
          </p:cNvSpPr>
          <p:nvPr>
            <p:ph type="sldNum" sz="quarter" idx="11"/>
          </p:nvPr>
        </p:nvSpPr>
        <p:spPr/>
        <p:txBody>
          <a:bodyPr/>
          <a:lstStyle/>
          <a:p>
            <a:fld id="{23AA811B-2EBD-4900-905E-5BE206449611}" type="slidenum">
              <a:rPr lang="en-US" smtClean="0"/>
              <a:pPr/>
              <a:t>13</a:t>
            </a:fld>
            <a:endParaRPr lang="en-US" dirty="0"/>
          </a:p>
        </p:txBody>
      </p:sp>
      <p:pic>
        <p:nvPicPr>
          <p:cNvPr id="10" name="Content Placeholder 9">
            <a:extLst>
              <a:ext uri="{FF2B5EF4-FFF2-40B4-BE49-F238E27FC236}">
                <a16:creationId xmlns:a16="http://schemas.microsoft.com/office/drawing/2014/main" id="{CE8CF645-7536-9866-F0C7-26B5ED447D8A}"/>
              </a:ext>
            </a:extLst>
          </p:cNvPr>
          <p:cNvPicPr>
            <a:picLocks noGrp="1" noChangeAspect="1"/>
          </p:cNvPicPr>
          <p:nvPr>
            <p:ph sz="quarter" idx="13"/>
          </p:nvPr>
        </p:nvPicPr>
        <p:blipFill>
          <a:blip r:embed="rId4"/>
          <a:stretch>
            <a:fillRect/>
          </a:stretch>
        </p:blipFill>
        <p:spPr>
          <a:xfrm>
            <a:off x="1524000" y="2344623"/>
            <a:ext cx="9144000" cy="1410944"/>
          </a:xfrm>
          <a:prstGeom prst="rect">
            <a:avLst/>
          </a:prstGeom>
          <a:effectLst>
            <a:outerShdw blurRad="63500" sx="102000" sy="102000" algn="ctr" rotWithShape="0">
              <a:prstClr val="black">
                <a:alpha val="40000"/>
              </a:prstClr>
            </a:outerShdw>
          </a:effectLst>
        </p:spPr>
      </p:pic>
      <p:cxnSp>
        <p:nvCxnSpPr>
          <p:cNvPr id="11" name="Straight Arrow Connector 10">
            <a:extLst>
              <a:ext uri="{FF2B5EF4-FFF2-40B4-BE49-F238E27FC236}">
                <a16:creationId xmlns:a16="http://schemas.microsoft.com/office/drawing/2014/main" id="{29835E6C-6E18-7003-190C-825948BFE6C1}"/>
              </a:ext>
            </a:extLst>
          </p:cNvPr>
          <p:cNvCxnSpPr>
            <a:cxnSpLocks/>
          </p:cNvCxnSpPr>
          <p:nvPr/>
        </p:nvCxnSpPr>
        <p:spPr>
          <a:xfrm flipH="1" flipV="1">
            <a:off x="10384828" y="2739199"/>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7" name="Picture 16">
            <a:extLst>
              <a:ext uri="{FF2B5EF4-FFF2-40B4-BE49-F238E27FC236}">
                <a16:creationId xmlns:a16="http://schemas.microsoft.com/office/drawing/2014/main" id="{62622035-0879-C4F5-7205-D19C1F7060F0}"/>
              </a:ext>
            </a:extLst>
          </p:cNvPr>
          <p:cNvPicPr>
            <a:picLocks noChangeAspect="1"/>
          </p:cNvPicPr>
          <p:nvPr/>
        </p:nvPicPr>
        <p:blipFill>
          <a:blip r:embed="rId5"/>
          <a:stretch>
            <a:fillRect/>
          </a:stretch>
        </p:blipFill>
        <p:spPr>
          <a:xfrm>
            <a:off x="8028661" y="360000"/>
            <a:ext cx="3444538" cy="1379340"/>
          </a:xfrm>
          <a:prstGeom prst="rect">
            <a:avLst/>
          </a:prstGeom>
          <a:effectLst>
            <a:outerShdw blurRad="63500" sx="102000" sy="102000" algn="ctr" rotWithShape="0">
              <a:prstClr val="black">
                <a:alpha val="40000"/>
              </a:prstClr>
            </a:outerShdw>
          </a:effectLst>
        </p:spPr>
      </p:pic>
      <p:cxnSp>
        <p:nvCxnSpPr>
          <p:cNvPr id="18" name="Straight Arrow Connector 17">
            <a:extLst>
              <a:ext uri="{FF2B5EF4-FFF2-40B4-BE49-F238E27FC236}">
                <a16:creationId xmlns:a16="http://schemas.microsoft.com/office/drawing/2014/main" id="{5BD0C4B8-C77C-4041-EC1F-BDCE47CA225D}"/>
              </a:ext>
            </a:extLst>
          </p:cNvPr>
          <p:cNvCxnSpPr>
            <a:cxnSpLocks/>
          </p:cNvCxnSpPr>
          <p:nvPr/>
        </p:nvCxnSpPr>
        <p:spPr>
          <a:xfrm flipH="1" flipV="1">
            <a:off x="8880018" y="1506510"/>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7" name="Picture 6">
            <a:extLst>
              <a:ext uri="{FF2B5EF4-FFF2-40B4-BE49-F238E27FC236}">
                <a16:creationId xmlns:a16="http://schemas.microsoft.com/office/drawing/2014/main" id="{7D6F210A-EC27-59D1-6F61-9267230183D0}"/>
              </a:ext>
            </a:extLst>
          </p:cNvPr>
          <p:cNvPicPr>
            <a:picLocks noChangeAspect="1"/>
          </p:cNvPicPr>
          <p:nvPr/>
        </p:nvPicPr>
        <p:blipFill>
          <a:blip r:embed="rId6"/>
          <a:stretch>
            <a:fillRect/>
          </a:stretch>
        </p:blipFill>
        <p:spPr>
          <a:xfrm>
            <a:off x="2441448" y="2130552"/>
            <a:ext cx="7347819" cy="2862072"/>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C176C7D8-3803-A23E-4B76-40C317E1F0E3}"/>
              </a:ext>
            </a:extLst>
          </p:cNvPr>
          <p:cNvPicPr>
            <a:picLocks noChangeAspect="1"/>
          </p:cNvPicPr>
          <p:nvPr/>
        </p:nvPicPr>
        <p:blipFill>
          <a:blip r:embed="rId7"/>
          <a:stretch>
            <a:fillRect/>
          </a:stretch>
        </p:blipFill>
        <p:spPr>
          <a:xfrm>
            <a:off x="2441448" y="2340864"/>
            <a:ext cx="7315200" cy="1684450"/>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05459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 presetClass="exit" presetSubtype="0" fill="hold" nodeType="with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childTnLst>
                          </p:cTn>
                        </p:par>
                        <p:par>
                          <p:cTn id="19" fill="hold">
                            <p:stCondLst>
                              <p:cond delay="500"/>
                            </p:stCondLst>
                            <p:childTnLst>
                              <p:par>
                                <p:cTn id="20" presetID="4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1" presetClass="exit" presetSubtype="0" fill="hold"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par>
                          <p:cTn id="31" fill="hold">
                            <p:stCondLst>
                              <p:cond delay="1500"/>
                            </p:stCondLst>
                            <p:childTnLst>
                              <p:par>
                                <p:cTn id="32" presetID="6" presetClass="emph" presetSubtype="0" fill="hold" nodeType="afterEffect">
                                  <p:stCondLst>
                                    <p:cond delay="500"/>
                                  </p:stCondLst>
                                  <p:childTnLst>
                                    <p:animScale>
                                      <p:cBhvr>
                                        <p:cTn id="33" dur="2000" fill="hold"/>
                                        <p:tgtEl>
                                          <p:spTgt spid="7"/>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par>
                          <p:cTn id="41" fill="hold">
                            <p:stCondLst>
                              <p:cond delay="500"/>
                            </p:stCondLst>
                            <p:childTnLst>
                              <p:par>
                                <p:cTn id="42" presetID="6" presetClass="emph" presetSubtype="0" fill="hold" nodeType="afterEffect">
                                  <p:stCondLst>
                                    <p:cond delay="0"/>
                                  </p:stCondLst>
                                  <p:childTnLst>
                                    <p:animScale>
                                      <p:cBhvr>
                                        <p:cTn id="43"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AC7B1-1B2B-86C8-15E2-EFD34AB9C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36C192-E1EC-C846-6FAA-3DB63A05A4A4}"/>
              </a:ext>
            </a:extLst>
          </p:cNvPr>
          <p:cNvSpPr>
            <a:spLocks noGrp="1"/>
          </p:cNvSpPr>
          <p:nvPr>
            <p:ph type="title"/>
          </p:nvPr>
        </p:nvSpPr>
        <p:spPr/>
        <p:txBody>
          <a:bodyPr/>
          <a:lstStyle/>
          <a:p>
            <a:r>
              <a:rPr lang="en-US" dirty="0"/>
              <a:t>Previously downloaded reports</a:t>
            </a:r>
          </a:p>
        </p:txBody>
      </p:sp>
      <p:sp>
        <p:nvSpPr>
          <p:cNvPr id="6" name="Slide Number Placeholder 5">
            <a:extLst>
              <a:ext uri="{FF2B5EF4-FFF2-40B4-BE49-F238E27FC236}">
                <a16:creationId xmlns:a16="http://schemas.microsoft.com/office/drawing/2014/main" id="{7BD6E90F-64D6-8E61-4B4E-5758CCB3DDD6}"/>
              </a:ext>
            </a:extLst>
          </p:cNvPr>
          <p:cNvSpPr>
            <a:spLocks noGrp="1"/>
          </p:cNvSpPr>
          <p:nvPr>
            <p:ph type="sldNum" sz="quarter" idx="11"/>
          </p:nvPr>
        </p:nvSpPr>
        <p:spPr/>
        <p:txBody>
          <a:bodyPr/>
          <a:lstStyle/>
          <a:p>
            <a:fld id="{23AA811B-2EBD-4900-905E-5BE206449611}" type="slidenum">
              <a:rPr lang="en-US" smtClean="0"/>
              <a:pPr/>
              <a:t>14</a:t>
            </a:fld>
            <a:endParaRPr lang="en-US" dirty="0"/>
          </a:p>
        </p:txBody>
      </p:sp>
      <p:pic>
        <p:nvPicPr>
          <p:cNvPr id="10" name="Content Placeholder 9">
            <a:extLst>
              <a:ext uri="{FF2B5EF4-FFF2-40B4-BE49-F238E27FC236}">
                <a16:creationId xmlns:a16="http://schemas.microsoft.com/office/drawing/2014/main" id="{762520A7-D38B-5EAA-364C-120F3DB20D9A}"/>
              </a:ext>
            </a:extLst>
          </p:cNvPr>
          <p:cNvPicPr>
            <a:picLocks noGrp="1" noChangeAspect="1"/>
          </p:cNvPicPr>
          <p:nvPr>
            <p:ph sz="quarter" idx="13"/>
          </p:nvPr>
        </p:nvPicPr>
        <p:blipFill>
          <a:blip r:embed="rId4"/>
          <a:stretch>
            <a:fillRect/>
          </a:stretch>
        </p:blipFill>
        <p:spPr>
          <a:xfrm>
            <a:off x="1524000" y="2344623"/>
            <a:ext cx="9144000" cy="1410944"/>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6B3EBAB3-0597-8463-95B1-B2081C3DF315}"/>
              </a:ext>
            </a:extLst>
          </p:cNvPr>
          <p:cNvPicPr>
            <a:picLocks noChangeAspect="1"/>
          </p:cNvPicPr>
          <p:nvPr/>
        </p:nvPicPr>
        <p:blipFill>
          <a:blip r:embed="rId5"/>
          <a:stretch>
            <a:fillRect/>
          </a:stretch>
        </p:blipFill>
        <p:spPr>
          <a:xfrm>
            <a:off x="1527048" y="1399032"/>
            <a:ext cx="9144000" cy="4666967"/>
          </a:xfrm>
          <a:prstGeom prst="rect">
            <a:avLst/>
          </a:prstGeom>
          <a:effectLst>
            <a:outerShdw blurRad="63500" sx="102000" sy="102000" algn="ctr" rotWithShape="0">
              <a:prstClr val="black">
                <a:alpha val="40000"/>
              </a:prstClr>
            </a:outerShdw>
          </a:effectLst>
        </p:spPr>
      </p:pic>
      <p:sp>
        <p:nvSpPr>
          <p:cNvPr id="15" name="Rectangle: Rounded Corners 14">
            <a:extLst>
              <a:ext uri="{FF2B5EF4-FFF2-40B4-BE49-F238E27FC236}">
                <a16:creationId xmlns:a16="http://schemas.microsoft.com/office/drawing/2014/main" id="{76211E77-AE99-BD02-45FD-5EE78BBB02F6}"/>
              </a:ext>
            </a:extLst>
          </p:cNvPr>
          <p:cNvSpPr/>
          <p:nvPr/>
        </p:nvSpPr>
        <p:spPr>
          <a:xfrm>
            <a:off x="4137129" y="3489379"/>
            <a:ext cx="1097280" cy="250722"/>
          </a:xfrm>
          <a:prstGeom prst="roundRect">
            <a:avLst/>
          </a:prstGeom>
          <a:solidFill>
            <a:srgbClr val="FFFFCC">
              <a:alpha val="30196"/>
            </a:srgbClr>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cxnSp>
        <p:nvCxnSpPr>
          <p:cNvPr id="14" name="Straight Arrow Connector 13">
            <a:extLst>
              <a:ext uri="{FF2B5EF4-FFF2-40B4-BE49-F238E27FC236}">
                <a16:creationId xmlns:a16="http://schemas.microsoft.com/office/drawing/2014/main" id="{D57EAB61-0A54-0CEE-CE45-FA783F4E6A0E}"/>
              </a:ext>
            </a:extLst>
          </p:cNvPr>
          <p:cNvCxnSpPr>
            <a:cxnSpLocks/>
          </p:cNvCxnSpPr>
          <p:nvPr/>
        </p:nvCxnSpPr>
        <p:spPr>
          <a:xfrm flipH="1" flipV="1">
            <a:off x="4052867" y="7329512"/>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CA50ECCE-7B17-9A5C-3B61-20EFE972CC59}"/>
              </a:ext>
            </a:extLst>
          </p:cNvPr>
          <p:cNvCxnSpPr>
            <a:cxnSpLocks/>
          </p:cNvCxnSpPr>
          <p:nvPr/>
        </p:nvCxnSpPr>
        <p:spPr>
          <a:xfrm flipH="1" flipV="1">
            <a:off x="3038451" y="3421857"/>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D1C5DF35-A604-2445-647B-7CF3F01301C3}"/>
              </a:ext>
            </a:extLst>
          </p:cNvPr>
          <p:cNvCxnSpPr>
            <a:cxnSpLocks/>
          </p:cNvCxnSpPr>
          <p:nvPr/>
        </p:nvCxnSpPr>
        <p:spPr>
          <a:xfrm flipH="1" flipV="1">
            <a:off x="4052867" y="3607594"/>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7FAF93EF-C8E8-5C02-F903-E0FD13B7C698}"/>
              </a:ext>
            </a:extLst>
          </p:cNvPr>
          <p:cNvCxnSpPr>
            <a:cxnSpLocks/>
          </p:cNvCxnSpPr>
          <p:nvPr/>
        </p:nvCxnSpPr>
        <p:spPr>
          <a:xfrm flipH="1" flipV="1">
            <a:off x="10393680" y="3421857"/>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 name="Picture 2">
            <a:extLst>
              <a:ext uri="{FF2B5EF4-FFF2-40B4-BE49-F238E27FC236}">
                <a16:creationId xmlns:a16="http://schemas.microsoft.com/office/drawing/2014/main" id="{1CE4E246-DF02-56BD-305C-D60CED03C0D7}"/>
              </a:ext>
            </a:extLst>
          </p:cNvPr>
          <p:cNvPicPr>
            <a:picLocks noChangeAspect="1"/>
          </p:cNvPicPr>
          <p:nvPr/>
        </p:nvPicPr>
        <p:blipFill>
          <a:blip r:embed="rId6"/>
          <a:stretch>
            <a:fillRect/>
          </a:stretch>
        </p:blipFill>
        <p:spPr>
          <a:xfrm>
            <a:off x="2441448" y="2130552"/>
            <a:ext cx="7347819" cy="2862072"/>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206899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 presetClass="exit" presetSubtype="0" fill="hold" nodeType="with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2"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2)">
                                      <p:cBhvr>
                                        <p:cTn id="24" dur="1000"/>
                                        <p:tgtEl>
                                          <p:spTgt spid="15"/>
                                        </p:tgtEl>
                                      </p:cBhvr>
                                    </p:animEffect>
                                  </p:childTnLst>
                                </p:cTn>
                              </p:par>
                            </p:childTnLst>
                          </p:cTn>
                        </p:par>
                        <p:par>
                          <p:cTn id="25" fill="hold">
                            <p:stCondLst>
                              <p:cond delay="1000"/>
                            </p:stCondLst>
                            <p:childTnLst>
                              <p:par>
                                <p:cTn id="26" presetID="26" presetClass="emph" presetSubtype="0" repeatCount="2000" fill="hold" grpId="2" nodeType="afterEffect">
                                  <p:stCondLst>
                                    <p:cond delay="0"/>
                                  </p:stCondLst>
                                  <p:childTnLst>
                                    <p:animEffect transition="out" filter="fade">
                                      <p:cBhvr>
                                        <p:cTn id="27" dur="1000" tmFilter="0, 0; .2, .5; .8, .5; 1, 0"/>
                                        <p:tgtEl>
                                          <p:spTgt spid="15"/>
                                        </p:tgtEl>
                                      </p:cBhvr>
                                    </p:animEffect>
                                    <p:animScale>
                                      <p:cBhvr>
                                        <p:cTn id="28" dur="500" autoRev="1" fill="hold"/>
                                        <p:tgtEl>
                                          <p:spTgt spid="15"/>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5"/>
                                        </p:tgtEl>
                                        <p:attrNameLst>
                                          <p:attrName>style.visibility</p:attrName>
                                        </p:attrNameLst>
                                      </p:cBhvr>
                                      <p:to>
                                        <p:strVal val="hidden"/>
                                      </p:to>
                                    </p:set>
                                  </p:childTnLst>
                                </p:cTn>
                              </p:par>
                            </p:childTnLst>
                          </p:cTn>
                        </p:par>
                        <p:par>
                          <p:cTn id="38" fill="hold">
                            <p:stCondLst>
                              <p:cond delay="500"/>
                            </p:stCondLst>
                            <p:childTnLst>
                              <p:par>
                                <p:cTn id="39" presetID="47"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6" presetClass="emph" presetSubtype="0" fill="hold" nodeType="afterEffect">
                                  <p:stCondLst>
                                    <p:cond delay="500"/>
                                  </p:stCondLst>
                                  <p:childTnLst>
                                    <p:animScale>
                                      <p:cBhvr>
                                        <p:cTn id="4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03C505-1DFD-1E9C-1FA5-04947EE1147B}"/>
              </a:ext>
            </a:extLst>
          </p:cNvPr>
          <p:cNvSpPr>
            <a:spLocks noGrp="1"/>
          </p:cNvSpPr>
          <p:nvPr>
            <p:ph type="ctrTitle"/>
          </p:nvPr>
        </p:nvSpPr>
        <p:spPr>
          <a:xfrm>
            <a:off x="359999" y="719999"/>
            <a:ext cx="6140813" cy="5182325"/>
          </a:xfrm>
        </p:spPr>
        <p:txBody>
          <a:bodyPr/>
          <a:lstStyle/>
          <a:p>
            <a:r>
              <a:rPr lang="en-US" dirty="0"/>
              <a:t>Navigating to the overpaid claim details</a:t>
            </a:r>
          </a:p>
        </p:txBody>
      </p:sp>
      <p:sp>
        <p:nvSpPr>
          <p:cNvPr id="7" name="Slide Number Placeholder 6">
            <a:extLst>
              <a:ext uri="{FF2B5EF4-FFF2-40B4-BE49-F238E27FC236}">
                <a16:creationId xmlns:a16="http://schemas.microsoft.com/office/drawing/2014/main" id="{CF464D29-041E-5B84-9063-BD8FA3DF9898}"/>
              </a:ext>
            </a:extLst>
          </p:cNvPr>
          <p:cNvSpPr>
            <a:spLocks noGrp="1"/>
          </p:cNvSpPr>
          <p:nvPr>
            <p:ph type="sldNum" sz="quarter" idx="12"/>
          </p:nvPr>
        </p:nvSpPr>
        <p:spPr/>
        <p:txBody>
          <a:bodyPr/>
          <a:lstStyle/>
          <a:p>
            <a:fld id="{23AA811B-2EBD-4900-905E-5BE206449611}" type="slidenum">
              <a:rPr lang="en-US" smtClean="0"/>
              <a:pPr/>
              <a:t>15</a:t>
            </a:fld>
            <a:endParaRPr lang="en-US" dirty="0"/>
          </a:p>
        </p:txBody>
      </p:sp>
    </p:spTree>
    <p:custDataLst>
      <p:tags r:id="rId1"/>
    </p:custDataLst>
    <p:extLst>
      <p:ext uri="{BB962C8B-B14F-4D97-AF65-F5344CB8AC3E}">
        <p14:creationId xmlns:p14="http://schemas.microsoft.com/office/powerpoint/2010/main" val="77815532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D647D8-33C3-B498-8806-FB0F9A8CAC1D}"/>
              </a:ext>
            </a:extLst>
          </p:cNvPr>
          <p:cNvSpPr>
            <a:spLocks noGrp="1"/>
          </p:cNvSpPr>
          <p:nvPr>
            <p:ph type="title"/>
          </p:nvPr>
        </p:nvSpPr>
        <p:spPr>
          <a:xfrm>
            <a:off x="378852" y="382710"/>
            <a:ext cx="7624505" cy="1694087"/>
          </a:xfrm>
        </p:spPr>
        <p:txBody>
          <a:bodyPr/>
          <a:lstStyle/>
          <a:p>
            <a:r>
              <a:rPr lang="en-US" dirty="0"/>
              <a:t>Linking to additional claim details</a:t>
            </a:r>
          </a:p>
        </p:txBody>
      </p:sp>
      <p:sp>
        <p:nvSpPr>
          <p:cNvPr id="6" name="Slide Number Placeholder 5">
            <a:extLst>
              <a:ext uri="{FF2B5EF4-FFF2-40B4-BE49-F238E27FC236}">
                <a16:creationId xmlns:a16="http://schemas.microsoft.com/office/drawing/2014/main" id="{4E41273A-6D97-C300-6C04-121F391887E5}"/>
              </a:ext>
            </a:extLst>
          </p:cNvPr>
          <p:cNvSpPr>
            <a:spLocks noGrp="1"/>
          </p:cNvSpPr>
          <p:nvPr>
            <p:ph type="sldNum" sz="quarter" idx="11"/>
          </p:nvPr>
        </p:nvSpPr>
        <p:spPr/>
        <p:txBody>
          <a:bodyPr/>
          <a:lstStyle/>
          <a:p>
            <a:fld id="{23AA811B-2EBD-4900-905E-5BE206449611}" type="slidenum">
              <a:rPr lang="en-US" smtClean="0"/>
              <a:pPr/>
              <a:t>16</a:t>
            </a:fld>
            <a:endParaRPr lang="en-US" dirty="0"/>
          </a:p>
        </p:txBody>
      </p:sp>
      <p:pic>
        <p:nvPicPr>
          <p:cNvPr id="3" name="Picture 2">
            <a:extLst>
              <a:ext uri="{FF2B5EF4-FFF2-40B4-BE49-F238E27FC236}">
                <a16:creationId xmlns:a16="http://schemas.microsoft.com/office/drawing/2014/main" id="{09454A07-20E3-E380-79DE-68BB31605A92}"/>
              </a:ext>
            </a:extLst>
          </p:cNvPr>
          <p:cNvPicPr>
            <a:picLocks noChangeAspect="1"/>
          </p:cNvPicPr>
          <p:nvPr/>
        </p:nvPicPr>
        <p:blipFill>
          <a:blip r:embed="rId4"/>
          <a:stretch>
            <a:fillRect/>
          </a:stretch>
        </p:blipFill>
        <p:spPr>
          <a:xfrm>
            <a:off x="1664208" y="1746504"/>
            <a:ext cx="8861811" cy="3694176"/>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5925E0A6-D277-AEA1-27D9-F79660D3F587}"/>
              </a:ext>
            </a:extLst>
          </p:cNvPr>
          <p:cNvSpPr/>
          <p:nvPr/>
        </p:nvSpPr>
        <p:spPr>
          <a:xfrm>
            <a:off x="1674408" y="2843784"/>
            <a:ext cx="8823960" cy="1516732"/>
          </a:xfrm>
          <a:prstGeom prst="rect">
            <a:avLst/>
          </a:prstGeom>
          <a:noFill/>
          <a:ln w="12700">
            <a:solidFill>
              <a:schemeClr val="accent3"/>
            </a:solidFill>
            <a:prstDash val="lg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cxnSp>
        <p:nvCxnSpPr>
          <p:cNvPr id="14" name="Straight Arrow Connector 13">
            <a:extLst>
              <a:ext uri="{FF2B5EF4-FFF2-40B4-BE49-F238E27FC236}">
                <a16:creationId xmlns:a16="http://schemas.microsoft.com/office/drawing/2014/main" id="{5081920E-92BB-700F-0E70-BB8FFBBBF609}"/>
              </a:ext>
            </a:extLst>
          </p:cNvPr>
          <p:cNvCxnSpPr>
            <a:cxnSpLocks/>
          </p:cNvCxnSpPr>
          <p:nvPr/>
        </p:nvCxnSpPr>
        <p:spPr>
          <a:xfrm rot="10800000" flipH="1" flipV="1">
            <a:off x="1527048" y="3670866"/>
            <a:ext cx="274320" cy="91440"/>
          </a:xfrm>
          <a:prstGeom prst="straightConnector1">
            <a:avLst/>
          </a:prstGeom>
          <a:ln w="28575" cap="flat" cmpd="sng" algn="ctr">
            <a:solidFill>
              <a:schemeClr val="accent5"/>
            </a:solidFill>
            <a:prstDash val="solid"/>
            <a:round/>
            <a:headEnd type="none" w="med" len="med"/>
            <a:tailEnd type="arrow" w="med" len="med"/>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C2816F80-A3CB-93F5-3C34-777184E7D729}"/>
              </a:ext>
            </a:extLst>
          </p:cNvPr>
          <p:cNvCxnSpPr>
            <a:cxnSpLocks/>
          </p:cNvCxnSpPr>
          <p:nvPr/>
        </p:nvCxnSpPr>
        <p:spPr>
          <a:xfrm rot="7320000" flipH="1" flipV="1">
            <a:off x="1435608" y="2481030"/>
            <a:ext cx="274320" cy="91440"/>
          </a:xfrm>
          <a:prstGeom prst="straightConnector1">
            <a:avLst/>
          </a:prstGeom>
          <a:ln w="28575" cap="flat" cmpd="sng" algn="ctr">
            <a:solidFill>
              <a:schemeClr val="accent5"/>
            </a:solidFill>
            <a:prstDash val="solid"/>
            <a:round/>
            <a:headEnd type="none" w="med" len="med"/>
            <a:tailEnd type="arrow" w="med" len="med"/>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2110459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par>
                                <p:cTn id="20" presetID="1" presetClass="exit" presetSubtype="0" fill="hold" nodeType="with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FAD280-3A9C-A424-DD96-83384AF045C6}"/>
              </a:ext>
            </a:extLst>
          </p:cNvPr>
          <p:cNvSpPr>
            <a:spLocks noGrp="1"/>
          </p:cNvSpPr>
          <p:nvPr>
            <p:ph type="title"/>
          </p:nvPr>
        </p:nvSpPr>
        <p:spPr>
          <a:xfrm>
            <a:off x="360001" y="360000"/>
            <a:ext cx="2710204" cy="1178130"/>
          </a:xfrm>
        </p:spPr>
        <p:txBody>
          <a:bodyPr/>
          <a:lstStyle/>
          <a:p>
            <a:r>
              <a:rPr lang="en-US" dirty="0"/>
              <a:t>Overpaid claim detail page</a:t>
            </a:r>
            <a:br>
              <a:rPr lang="en-US" dirty="0"/>
            </a:br>
            <a:r>
              <a:rPr lang="en-US" dirty="0"/>
              <a:t> </a:t>
            </a:r>
            <a:endParaRPr lang="en-US" sz="2000" dirty="0"/>
          </a:p>
        </p:txBody>
      </p:sp>
      <p:sp>
        <p:nvSpPr>
          <p:cNvPr id="5" name="Slide Number Placeholder 4">
            <a:extLst>
              <a:ext uri="{FF2B5EF4-FFF2-40B4-BE49-F238E27FC236}">
                <a16:creationId xmlns:a16="http://schemas.microsoft.com/office/drawing/2014/main" id="{B4D77721-31DE-2BDD-F4E2-5DF90BE47196}"/>
              </a:ext>
            </a:extLst>
          </p:cNvPr>
          <p:cNvSpPr>
            <a:spLocks noGrp="1"/>
          </p:cNvSpPr>
          <p:nvPr>
            <p:ph type="sldNum" sz="quarter" idx="11"/>
          </p:nvPr>
        </p:nvSpPr>
        <p:spPr/>
        <p:txBody>
          <a:bodyPr/>
          <a:lstStyle/>
          <a:p>
            <a:fld id="{23AA811B-2EBD-4900-905E-5BE206449611}" type="slidenum">
              <a:rPr lang="en-US" smtClean="0"/>
              <a:pPr/>
              <a:t>17</a:t>
            </a:fld>
            <a:endParaRPr lang="en-US" dirty="0"/>
          </a:p>
        </p:txBody>
      </p:sp>
      <p:pic>
        <p:nvPicPr>
          <p:cNvPr id="13" name="Content Placeholder 12">
            <a:extLst>
              <a:ext uri="{FF2B5EF4-FFF2-40B4-BE49-F238E27FC236}">
                <a16:creationId xmlns:a16="http://schemas.microsoft.com/office/drawing/2014/main" id="{90D3FEE1-0E81-FAC9-0C7C-ECA6E1D45E71}"/>
              </a:ext>
            </a:extLst>
          </p:cNvPr>
          <p:cNvPicPr>
            <a:picLocks noGrp="1" noChangeAspect="1"/>
          </p:cNvPicPr>
          <p:nvPr>
            <p:ph sz="quarter" idx="13"/>
          </p:nvPr>
        </p:nvPicPr>
        <p:blipFill>
          <a:blip r:embed="rId4"/>
          <a:stretch>
            <a:fillRect/>
          </a:stretch>
        </p:blipFill>
        <p:spPr>
          <a:xfrm>
            <a:off x="3138805" y="255084"/>
            <a:ext cx="8229600" cy="6062916"/>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99D3F629-5816-B302-617B-62BAAC68AAF8}"/>
              </a:ext>
            </a:extLst>
          </p:cNvPr>
          <p:cNvSpPr/>
          <p:nvPr/>
        </p:nvSpPr>
        <p:spPr>
          <a:xfrm>
            <a:off x="3194062" y="1240620"/>
            <a:ext cx="4964101" cy="1116815"/>
          </a:xfrm>
          <a:prstGeom prst="rect">
            <a:avLst/>
          </a:prstGeom>
          <a:noFill/>
          <a:ln w="12700">
            <a:solidFill>
              <a:srgbClr val="FF4D00"/>
            </a:solidFill>
            <a:prstDash val="lg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3" name="Speech Bubble: Rectangle with Corners Rounded 2">
            <a:extLst>
              <a:ext uri="{FF2B5EF4-FFF2-40B4-BE49-F238E27FC236}">
                <a16:creationId xmlns:a16="http://schemas.microsoft.com/office/drawing/2014/main" id="{313A34EF-FD46-24B4-189F-08244EB1ED34}"/>
              </a:ext>
            </a:extLst>
          </p:cNvPr>
          <p:cNvSpPr/>
          <p:nvPr/>
        </p:nvSpPr>
        <p:spPr>
          <a:xfrm>
            <a:off x="1072368" y="5056661"/>
            <a:ext cx="2121694" cy="804555"/>
          </a:xfrm>
          <a:prstGeom prst="wedgeRoundRectCallout">
            <a:avLst>
              <a:gd name="adj1" fmla="val 52230"/>
              <a:gd name="adj2" fmla="val 8616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dirty="0"/>
              <a:t>Click to go to the funding claim detail page</a:t>
            </a:r>
            <a:endParaRPr lang="en-US" sz="1400" noProof="0" dirty="0"/>
          </a:p>
        </p:txBody>
      </p:sp>
      <p:sp>
        <p:nvSpPr>
          <p:cNvPr id="4" name="Speech Bubble: Rectangle with Corners Rounded 3">
            <a:extLst>
              <a:ext uri="{FF2B5EF4-FFF2-40B4-BE49-F238E27FC236}">
                <a16:creationId xmlns:a16="http://schemas.microsoft.com/office/drawing/2014/main" id="{7569B122-2CC1-ED18-F3D6-0C343C1C649C}"/>
              </a:ext>
            </a:extLst>
          </p:cNvPr>
          <p:cNvSpPr/>
          <p:nvPr/>
        </p:nvSpPr>
        <p:spPr>
          <a:xfrm>
            <a:off x="9948667" y="3357857"/>
            <a:ext cx="1978818" cy="1047136"/>
          </a:xfrm>
          <a:prstGeom prst="wedgeRoundRectCallout">
            <a:avLst>
              <a:gd name="adj1" fmla="val -64580"/>
              <a:gd name="adj2" fmla="val 30492"/>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a:t>Recouped amount</a:t>
            </a:r>
            <a:endParaRPr lang="en-US" sz="1400" noProof="0" dirty="0"/>
          </a:p>
        </p:txBody>
      </p:sp>
      <p:sp>
        <p:nvSpPr>
          <p:cNvPr id="10" name="Speech Bubble: Rectangle with Corners Rounded 9">
            <a:extLst>
              <a:ext uri="{FF2B5EF4-FFF2-40B4-BE49-F238E27FC236}">
                <a16:creationId xmlns:a16="http://schemas.microsoft.com/office/drawing/2014/main" id="{5F3999B1-E6DF-8F50-A222-AA3977842635}"/>
              </a:ext>
            </a:extLst>
          </p:cNvPr>
          <p:cNvSpPr/>
          <p:nvPr/>
        </p:nvSpPr>
        <p:spPr>
          <a:xfrm>
            <a:off x="8437006" y="594266"/>
            <a:ext cx="1688421" cy="709598"/>
          </a:xfrm>
          <a:prstGeom prst="wedgeRoundRectCallout">
            <a:avLst>
              <a:gd name="adj1" fmla="val 38483"/>
              <a:gd name="adj2" fmla="val 72159"/>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dirty="0"/>
              <a:t>Submit a reconsideration</a:t>
            </a:r>
            <a:endParaRPr lang="en-US" sz="1400" noProof="0" dirty="0"/>
          </a:p>
        </p:txBody>
      </p:sp>
      <p:cxnSp>
        <p:nvCxnSpPr>
          <p:cNvPr id="7" name="Straight Arrow Connector 6">
            <a:extLst>
              <a:ext uri="{FF2B5EF4-FFF2-40B4-BE49-F238E27FC236}">
                <a16:creationId xmlns:a16="http://schemas.microsoft.com/office/drawing/2014/main" id="{1FA85AE5-3205-94AB-2495-5C2B255712CC}"/>
              </a:ext>
            </a:extLst>
          </p:cNvPr>
          <p:cNvCxnSpPr>
            <a:cxnSpLocks/>
          </p:cNvCxnSpPr>
          <p:nvPr/>
        </p:nvCxnSpPr>
        <p:spPr>
          <a:xfrm flipH="1" flipV="1">
            <a:off x="4335389" y="360000"/>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2120647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 presetClass="exit" presetSubtype="0" fill="hold"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4" grpId="1" animBg="1"/>
      <p:bldP spid="10" grpId="0" animBg="1"/>
      <p:bldP spid="1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0EA4-8E07-B940-D07E-609A60972129}"/>
              </a:ext>
            </a:extLst>
          </p:cNvPr>
          <p:cNvSpPr>
            <a:spLocks noGrp="1"/>
          </p:cNvSpPr>
          <p:nvPr>
            <p:ph type="title"/>
          </p:nvPr>
        </p:nvSpPr>
        <p:spPr>
          <a:xfrm>
            <a:off x="359999" y="360000"/>
            <a:ext cx="8137020" cy="1188000"/>
          </a:xfrm>
        </p:spPr>
        <p:txBody>
          <a:bodyPr/>
          <a:lstStyle/>
          <a:p>
            <a:r>
              <a:rPr lang="en-US" dirty="0"/>
              <a:t>Banner messages on overpaid claims</a:t>
            </a:r>
            <a:br>
              <a:rPr lang="en-US" dirty="0"/>
            </a:br>
            <a:endParaRPr lang="en-US" dirty="0">
              <a:solidFill>
                <a:schemeClr val="tx1"/>
              </a:solidFill>
            </a:endParaRPr>
          </a:p>
        </p:txBody>
      </p:sp>
      <p:sp>
        <p:nvSpPr>
          <p:cNvPr id="4" name="Slide Number Placeholder 3">
            <a:extLst>
              <a:ext uri="{FF2B5EF4-FFF2-40B4-BE49-F238E27FC236}">
                <a16:creationId xmlns:a16="http://schemas.microsoft.com/office/drawing/2014/main" id="{C9D8888A-AF2D-3E4D-1A59-FEE2FB44B2F5}"/>
              </a:ext>
            </a:extLst>
          </p:cNvPr>
          <p:cNvSpPr>
            <a:spLocks noGrp="1"/>
          </p:cNvSpPr>
          <p:nvPr>
            <p:ph type="sldNum" sz="quarter" idx="11"/>
          </p:nvPr>
        </p:nvSpPr>
        <p:spPr/>
        <p:txBody>
          <a:bodyPr/>
          <a:lstStyle/>
          <a:p>
            <a:fld id="{23AA811B-2EBD-4900-905E-5BE206449611}" type="slidenum">
              <a:rPr lang="en-US" smtClean="0"/>
              <a:pPr/>
              <a:t>18</a:t>
            </a:fld>
            <a:endParaRPr lang="en-US" dirty="0"/>
          </a:p>
        </p:txBody>
      </p:sp>
      <p:grpSp>
        <p:nvGrpSpPr>
          <p:cNvPr id="15" name="Group 14">
            <a:extLst>
              <a:ext uri="{FF2B5EF4-FFF2-40B4-BE49-F238E27FC236}">
                <a16:creationId xmlns:a16="http://schemas.microsoft.com/office/drawing/2014/main" id="{844F8B34-68D0-E20F-7CA0-875250C230AB}"/>
              </a:ext>
            </a:extLst>
          </p:cNvPr>
          <p:cNvGrpSpPr>
            <a:grpSpLocks noChangeAspect="1"/>
          </p:cNvGrpSpPr>
          <p:nvPr/>
        </p:nvGrpSpPr>
        <p:grpSpPr>
          <a:xfrm>
            <a:off x="258948" y="1603062"/>
            <a:ext cx="7315200" cy="1409419"/>
            <a:chOff x="932237" y="2763824"/>
            <a:chExt cx="5852160" cy="1127531"/>
          </a:xfrm>
        </p:grpSpPr>
        <p:pic>
          <p:nvPicPr>
            <p:cNvPr id="13" name="Content Placeholder 8">
              <a:extLst>
                <a:ext uri="{FF2B5EF4-FFF2-40B4-BE49-F238E27FC236}">
                  <a16:creationId xmlns:a16="http://schemas.microsoft.com/office/drawing/2014/main" id="{EA199C5B-AC7F-5654-9F0C-0C471D2FBF32}"/>
                </a:ext>
              </a:extLst>
            </p:cNvPr>
            <p:cNvPicPr>
              <a:picLocks noChangeAspect="1"/>
            </p:cNvPicPr>
            <p:nvPr/>
          </p:nvPicPr>
          <p:blipFill>
            <a:blip r:embed="rId4"/>
            <a:srcRect t="8207" r="1238" b="72035"/>
            <a:stretch>
              <a:fillRect/>
            </a:stretch>
          </p:blipFill>
          <p:spPr>
            <a:xfrm>
              <a:off x="932237" y="2763824"/>
              <a:ext cx="5852160" cy="1127531"/>
            </a:xfrm>
            <a:prstGeom prst="rect">
              <a:avLst/>
            </a:prstGeom>
            <a:effectLst>
              <a:outerShdw blurRad="63500" sx="102000" sy="102000" algn="ctr" rotWithShape="0">
                <a:prstClr val="black">
                  <a:alpha val="40000"/>
                </a:prstClr>
              </a:outerShdw>
            </a:effectLst>
          </p:spPr>
        </p:pic>
        <p:sp>
          <p:nvSpPr>
            <p:cNvPr id="18" name="Rectangle 17">
              <a:extLst>
                <a:ext uri="{FF2B5EF4-FFF2-40B4-BE49-F238E27FC236}">
                  <a16:creationId xmlns:a16="http://schemas.microsoft.com/office/drawing/2014/main" id="{BA134FB3-9E73-AEDF-907F-6A68891EC791}"/>
                </a:ext>
              </a:extLst>
            </p:cNvPr>
            <p:cNvSpPr/>
            <p:nvPr/>
          </p:nvSpPr>
          <p:spPr>
            <a:xfrm>
              <a:off x="1064530" y="3353375"/>
              <a:ext cx="2132432" cy="226883"/>
            </a:xfrm>
            <a:prstGeom prst="rect">
              <a:avLst/>
            </a:prstGeom>
            <a:solidFill>
              <a:srgbClr val="FFFF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grpSp>
        <p:nvGrpSpPr>
          <p:cNvPr id="7" name="Group 6">
            <a:extLst>
              <a:ext uri="{FF2B5EF4-FFF2-40B4-BE49-F238E27FC236}">
                <a16:creationId xmlns:a16="http://schemas.microsoft.com/office/drawing/2014/main" id="{7E066A7B-940E-DCE1-8EAF-CD82339424D3}"/>
              </a:ext>
            </a:extLst>
          </p:cNvPr>
          <p:cNvGrpSpPr>
            <a:grpSpLocks noChangeAspect="1"/>
          </p:cNvGrpSpPr>
          <p:nvPr/>
        </p:nvGrpSpPr>
        <p:grpSpPr>
          <a:xfrm>
            <a:off x="4252953" y="2712792"/>
            <a:ext cx="7315200" cy="1505254"/>
            <a:chOff x="932237" y="4350210"/>
            <a:chExt cx="6126480" cy="1260650"/>
          </a:xfrm>
        </p:grpSpPr>
        <p:pic>
          <p:nvPicPr>
            <p:cNvPr id="20" name="Picture 19">
              <a:extLst>
                <a:ext uri="{FF2B5EF4-FFF2-40B4-BE49-F238E27FC236}">
                  <a16:creationId xmlns:a16="http://schemas.microsoft.com/office/drawing/2014/main" id="{F1BD840A-77F6-F286-A8BE-AEAD687C07FF}"/>
                </a:ext>
              </a:extLst>
            </p:cNvPr>
            <p:cNvPicPr>
              <a:picLocks noChangeAspect="1"/>
            </p:cNvPicPr>
            <p:nvPr/>
          </p:nvPicPr>
          <p:blipFill>
            <a:blip r:embed="rId5">
              <a:alphaModFix/>
            </a:blip>
            <a:srcRect t="11048" b="62168"/>
            <a:stretch>
              <a:fillRect/>
            </a:stretch>
          </p:blipFill>
          <p:spPr>
            <a:xfrm>
              <a:off x="932237" y="4350210"/>
              <a:ext cx="6126480" cy="1260650"/>
            </a:xfrm>
            <a:prstGeom prst="rect">
              <a:avLst/>
            </a:prstGeom>
            <a:effectLst>
              <a:outerShdw blurRad="63500" sx="102000" sy="102000" algn="ctr" rotWithShape="0">
                <a:prstClr val="black">
                  <a:alpha val="40000"/>
                </a:prstClr>
              </a:outerShdw>
            </a:effectLst>
          </p:spPr>
        </p:pic>
        <p:sp>
          <p:nvSpPr>
            <p:cNvPr id="30" name="Rectangle 29">
              <a:extLst>
                <a:ext uri="{FF2B5EF4-FFF2-40B4-BE49-F238E27FC236}">
                  <a16:creationId xmlns:a16="http://schemas.microsoft.com/office/drawing/2014/main" id="{8B2795E0-9F76-E5CB-C25F-D45DCE989996}"/>
                </a:ext>
              </a:extLst>
            </p:cNvPr>
            <p:cNvSpPr/>
            <p:nvPr/>
          </p:nvSpPr>
          <p:spPr>
            <a:xfrm>
              <a:off x="1064530" y="4980535"/>
              <a:ext cx="2367067" cy="226883"/>
            </a:xfrm>
            <a:prstGeom prst="rect">
              <a:avLst/>
            </a:prstGeom>
            <a:solidFill>
              <a:srgbClr val="FFFF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grpSp>
        <p:nvGrpSpPr>
          <p:cNvPr id="22" name="Group 21">
            <a:extLst>
              <a:ext uri="{FF2B5EF4-FFF2-40B4-BE49-F238E27FC236}">
                <a16:creationId xmlns:a16="http://schemas.microsoft.com/office/drawing/2014/main" id="{E227ADB3-A3A1-8AF5-AF5B-D29A8C0B4753}"/>
              </a:ext>
            </a:extLst>
          </p:cNvPr>
          <p:cNvGrpSpPr/>
          <p:nvPr/>
        </p:nvGrpSpPr>
        <p:grpSpPr>
          <a:xfrm>
            <a:off x="847760" y="4122211"/>
            <a:ext cx="7315200" cy="1558377"/>
            <a:chOff x="978388" y="5628811"/>
            <a:chExt cx="7315200" cy="1558377"/>
          </a:xfrm>
        </p:grpSpPr>
        <p:pic>
          <p:nvPicPr>
            <p:cNvPr id="28" name="Picture 27">
              <a:extLst>
                <a:ext uri="{FF2B5EF4-FFF2-40B4-BE49-F238E27FC236}">
                  <a16:creationId xmlns:a16="http://schemas.microsoft.com/office/drawing/2014/main" id="{88565334-C93E-EA32-9324-DEAECE1886E6}"/>
                </a:ext>
              </a:extLst>
            </p:cNvPr>
            <p:cNvPicPr>
              <a:picLocks noChangeAspect="1"/>
            </p:cNvPicPr>
            <p:nvPr/>
          </p:nvPicPr>
          <p:blipFill>
            <a:blip r:embed="rId6">
              <a:alphaModFix/>
            </a:blip>
            <a:srcRect t="13890" b="59185"/>
            <a:stretch>
              <a:fillRect/>
            </a:stretch>
          </p:blipFill>
          <p:spPr>
            <a:xfrm>
              <a:off x="978388" y="5628811"/>
              <a:ext cx="7315200" cy="1558377"/>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AC2F0857-41BF-3B58-78DF-70F50F3FB77C}"/>
                </a:ext>
              </a:extLst>
            </p:cNvPr>
            <p:cNvSpPr/>
            <p:nvPr/>
          </p:nvSpPr>
          <p:spPr>
            <a:xfrm>
              <a:off x="1175657" y="6407999"/>
              <a:ext cx="2708824" cy="226883"/>
            </a:xfrm>
            <a:prstGeom prst="rect">
              <a:avLst/>
            </a:prstGeom>
            <a:solidFill>
              <a:srgbClr val="FFFF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spTree>
    <p:custDataLst>
      <p:tags r:id="rId1"/>
    </p:custDataLst>
    <p:extLst>
      <p:ext uri="{BB962C8B-B14F-4D97-AF65-F5344CB8AC3E}">
        <p14:creationId xmlns:p14="http://schemas.microsoft.com/office/powerpoint/2010/main" val="128573088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097-D3C0-C8AC-0ACC-BE0150E7F559}"/>
              </a:ext>
            </a:extLst>
          </p:cNvPr>
          <p:cNvSpPr>
            <a:spLocks noGrp="1"/>
          </p:cNvSpPr>
          <p:nvPr>
            <p:ph type="title"/>
          </p:nvPr>
        </p:nvSpPr>
        <p:spPr/>
        <p:txBody>
          <a:bodyPr/>
          <a:lstStyle/>
          <a:p>
            <a:r>
              <a:rPr lang="en-US" dirty="0"/>
              <a:t>Overpaid claim details page with banners</a:t>
            </a:r>
          </a:p>
        </p:txBody>
      </p:sp>
      <p:sp>
        <p:nvSpPr>
          <p:cNvPr id="4" name="Slide Number Placeholder 3">
            <a:extLst>
              <a:ext uri="{FF2B5EF4-FFF2-40B4-BE49-F238E27FC236}">
                <a16:creationId xmlns:a16="http://schemas.microsoft.com/office/drawing/2014/main" id="{71C39254-10D6-EB88-4F5B-E28885CCDFA6}"/>
              </a:ext>
            </a:extLst>
          </p:cNvPr>
          <p:cNvSpPr>
            <a:spLocks noGrp="1"/>
          </p:cNvSpPr>
          <p:nvPr>
            <p:ph type="sldNum" sz="quarter" idx="11"/>
          </p:nvPr>
        </p:nvSpPr>
        <p:spPr/>
        <p:txBody>
          <a:bodyPr/>
          <a:lstStyle/>
          <a:p>
            <a:fld id="{23AA811B-2EBD-4900-905E-5BE206449611}" type="slidenum">
              <a:rPr lang="en-US" smtClean="0"/>
              <a:pPr/>
              <a:t>19</a:t>
            </a:fld>
            <a:endParaRPr lang="en-US" dirty="0"/>
          </a:p>
        </p:txBody>
      </p:sp>
      <p:pic>
        <p:nvPicPr>
          <p:cNvPr id="27" name="Content Placeholder 8">
            <a:extLst>
              <a:ext uri="{FF2B5EF4-FFF2-40B4-BE49-F238E27FC236}">
                <a16:creationId xmlns:a16="http://schemas.microsoft.com/office/drawing/2014/main" id="{6AB65358-CF84-2159-B4A7-E9E60F258E15}"/>
              </a:ext>
            </a:extLst>
          </p:cNvPr>
          <p:cNvPicPr>
            <a:picLocks noChangeAspect="1"/>
          </p:cNvPicPr>
          <p:nvPr/>
        </p:nvPicPr>
        <p:blipFill>
          <a:blip r:embed="rId4"/>
          <a:srcRect r="1238"/>
          <a:stretch>
            <a:fillRect/>
          </a:stretch>
        </p:blipFill>
        <p:spPr>
          <a:xfrm>
            <a:off x="4549258" y="919240"/>
            <a:ext cx="5852160" cy="5707013"/>
          </a:xfrm>
          <a:prstGeom prst="rect">
            <a:avLst/>
          </a:prstGeom>
          <a:effectLst>
            <a:outerShdw blurRad="63500" sx="102000" sy="102000" algn="ctr" rotWithShape="0">
              <a:prstClr val="black">
                <a:alpha val="40000"/>
              </a:prstClr>
            </a:outerShdw>
          </a:effectLst>
        </p:spPr>
      </p:pic>
      <p:grpSp>
        <p:nvGrpSpPr>
          <p:cNvPr id="35" name="Group 34">
            <a:extLst>
              <a:ext uri="{FF2B5EF4-FFF2-40B4-BE49-F238E27FC236}">
                <a16:creationId xmlns:a16="http://schemas.microsoft.com/office/drawing/2014/main" id="{3B74B05D-9FB6-A6C8-C1F8-2D6664584A61}"/>
              </a:ext>
            </a:extLst>
          </p:cNvPr>
          <p:cNvGrpSpPr/>
          <p:nvPr/>
        </p:nvGrpSpPr>
        <p:grpSpPr>
          <a:xfrm>
            <a:off x="2283187" y="1770291"/>
            <a:ext cx="8018681" cy="4794768"/>
            <a:chOff x="1800117" y="1727161"/>
            <a:chExt cx="8018681" cy="4794768"/>
          </a:xfrm>
        </p:grpSpPr>
        <p:sp>
          <p:nvSpPr>
            <p:cNvPr id="36" name="Rectangle 35">
              <a:extLst>
                <a:ext uri="{FF2B5EF4-FFF2-40B4-BE49-F238E27FC236}">
                  <a16:creationId xmlns:a16="http://schemas.microsoft.com/office/drawing/2014/main" id="{B7760A1E-7017-BAC6-59C0-344FA7FC85C6}"/>
                </a:ext>
              </a:extLst>
            </p:cNvPr>
            <p:cNvSpPr/>
            <p:nvPr/>
          </p:nvSpPr>
          <p:spPr>
            <a:xfrm>
              <a:off x="4130958" y="1727161"/>
              <a:ext cx="4395944" cy="640080"/>
            </a:xfrm>
            <a:prstGeom prst="rect">
              <a:avLst/>
            </a:prstGeom>
            <a:noFill/>
            <a:ln w="12700">
              <a:solidFill>
                <a:srgbClr val="FF4D00"/>
              </a:solidFill>
              <a:prstDash val="lg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37" name="Speech Bubble: Rectangle with Corners Rounded 36">
              <a:extLst>
                <a:ext uri="{FF2B5EF4-FFF2-40B4-BE49-F238E27FC236}">
                  <a16:creationId xmlns:a16="http://schemas.microsoft.com/office/drawing/2014/main" id="{A605C841-8925-E1F7-F8A3-D8D4732B7B34}"/>
                </a:ext>
              </a:extLst>
            </p:cNvPr>
            <p:cNvSpPr/>
            <p:nvPr/>
          </p:nvSpPr>
          <p:spPr>
            <a:xfrm>
              <a:off x="1800117" y="5107413"/>
              <a:ext cx="2121694" cy="1414516"/>
            </a:xfrm>
            <a:prstGeom prst="wedgeRoundRectCallout">
              <a:avLst>
                <a:gd name="adj1" fmla="val 59650"/>
                <a:gd name="adj2" fmla="val 13306"/>
                <a:gd name="adj3"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dirty="0"/>
                <a:t>This section shows refunds received by check, including the check amount and receipt date.</a:t>
              </a:r>
              <a:endParaRPr lang="en-US" sz="1400" noProof="0" dirty="0"/>
            </a:p>
          </p:txBody>
        </p:sp>
        <p:sp>
          <p:nvSpPr>
            <p:cNvPr id="38" name="Rectangle 37">
              <a:extLst>
                <a:ext uri="{FF2B5EF4-FFF2-40B4-BE49-F238E27FC236}">
                  <a16:creationId xmlns:a16="http://schemas.microsoft.com/office/drawing/2014/main" id="{6E642B76-16C4-1FF5-A30C-E9860FC7CA42}"/>
                </a:ext>
              </a:extLst>
            </p:cNvPr>
            <p:cNvSpPr/>
            <p:nvPr/>
          </p:nvSpPr>
          <p:spPr>
            <a:xfrm>
              <a:off x="7623852" y="4411070"/>
              <a:ext cx="2194560" cy="210312"/>
            </a:xfrm>
            <a:prstGeom prst="rect">
              <a:avLst/>
            </a:prstGeom>
            <a:noFill/>
            <a:ln w="127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noProof="0" dirty="0"/>
                <a:t>000</a:t>
              </a:r>
            </a:p>
          </p:txBody>
        </p:sp>
        <p:sp>
          <p:nvSpPr>
            <p:cNvPr id="39" name="Rectangle 38">
              <a:extLst>
                <a:ext uri="{FF2B5EF4-FFF2-40B4-BE49-F238E27FC236}">
                  <a16:creationId xmlns:a16="http://schemas.microsoft.com/office/drawing/2014/main" id="{F6090023-76A6-1F3D-26B0-E5AAC74B4EEA}"/>
                </a:ext>
              </a:extLst>
            </p:cNvPr>
            <p:cNvSpPr/>
            <p:nvPr/>
          </p:nvSpPr>
          <p:spPr>
            <a:xfrm>
              <a:off x="7624238" y="4170946"/>
              <a:ext cx="2194560" cy="210312"/>
            </a:xfrm>
            <a:prstGeom prst="rect">
              <a:avLst/>
            </a:prstGeom>
            <a:noFill/>
            <a:ln w="12700">
              <a:solidFill>
                <a:schemeClr val="accent6"/>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grpSp>
        <p:nvGrpSpPr>
          <p:cNvPr id="54" name="Group 53">
            <a:extLst>
              <a:ext uri="{FF2B5EF4-FFF2-40B4-BE49-F238E27FC236}">
                <a16:creationId xmlns:a16="http://schemas.microsoft.com/office/drawing/2014/main" id="{3A6D558D-1EA1-AC6B-973C-DF2BB6A5B64C}"/>
              </a:ext>
            </a:extLst>
          </p:cNvPr>
          <p:cNvGrpSpPr/>
          <p:nvPr/>
        </p:nvGrpSpPr>
        <p:grpSpPr>
          <a:xfrm>
            <a:off x="1077800" y="1434855"/>
            <a:ext cx="8353778" cy="4818968"/>
            <a:chOff x="594730" y="1495237"/>
            <a:chExt cx="8353778" cy="4818968"/>
          </a:xfrm>
        </p:grpSpPr>
        <p:pic>
          <p:nvPicPr>
            <p:cNvPr id="41" name="Picture 40">
              <a:extLst>
                <a:ext uri="{FF2B5EF4-FFF2-40B4-BE49-F238E27FC236}">
                  <a16:creationId xmlns:a16="http://schemas.microsoft.com/office/drawing/2014/main" id="{98873F09-936A-F95C-B89D-AE76F5E348C5}"/>
                </a:ext>
              </a:extLst>
            </p:cNvPr>
            <p:cNvPicPr>
              <a:picLocks noChangeAspect="1"/>
            </p:cNvPicPr>
            <p:nvPr/>
          </p:nvPicPr>
          <p:blipFill>
            <a:blip r:embed="rId5">
              <a:alphaModFix/>
            </a:blip>
            <a:stretch>
              <a:fillRect/>
            </a:stretch>
          </p:blipFill>
          <p:spPr>
            <a:xfrm>
              <a:off x="594730" y="1495237"/>
              <a:ext cx="6126480" cy="4706775"/>
            </a:xfrm>
            <a:prstGeom prst="rect">
              <a:avLst/>
            </a:prstGeom>
            <a:effectLst>
              <a:outerShdw blurRad="63500" sx="102000" sy="102000" algn="ctr" rotWithShape="0">
                <a:prstClr val="black">
                  <a:alpha val="40000"/>
                </a:prstClr>
              </a:outerShdw>
            </a:effectLst>
          </p:spPr>
        </p:pic>
        <p:sp>
          <p:nvSpPr>
            <p:cNvPr id="42" name="Rectangle 41">
              <a:extLst>
                <a:ext uri="{FF2B5EF4-FFF2-40B4-BE49-F238E27FC236}">
                  <a16:creationId xmlns:a16="http://schemas.microsoft.com/office/drawing/2014/main" id="{8C8826AE-04B8-64A9-5D0B-19CC51F98A0C}"/>
                </a:ext>
              </a:extLst>
            </p:cNvPr>
            <p:cNvSpPr/>
            <p:nvPr/>
          </p:nvSpPr>
          <p:spPr>
            <a:xfrm>
              <a:off x="704171" y="2406301"/>
              <a:ext cx="4389120" cy="731520"/>
            </a:xfrm>
            <a:prstGeom prst="rect">
              <a:avLst/>
            </a:pr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43" name="Rectangle 42">
              <a:extLst>
                <a:ext uri="{FF2B5EF4-FFF2-40B4-BE49-F238E27FC236}">
                  <a16:creationId xmlns:a16="http://schemas.microsoft.com/office/drawing/2014/main" id="{37078A07-227D-7C80-9747-4037F12F07F6}"/>
                </a:ext>
              </a:extLst>
            </p:cNvPr>
            <p:cNvSpPr/>
            <p:nvPr/>
          </p:nvSpPr>
          <p:spPr>
            <a:xfrm>
              <a:off x="4195299" y="4838931"/>
              <a:ext cx="2468880" cy="210312"/>
            </a:xfrm>
            <a:prstGeom prst="rect">
              <a:avLst/>
            </a:prstGeom>
            <a:noFill/>
            <a:ln>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45" name="Rectangle 44">
              <a:extLst>
                <a:ext uri="{FF2B5EF4-FFF2-40B4-BE49-F238E27FC236}">
                  <a16:creationId xmlns:a16="http://schemas.microsoft.com/office/drawing/2014/main" id="{D60AE5D1-3941-4052-81DE-D7BC7DBD97C3}"/>
                </a:ext>
              </a:extLst>
            </p:cNvPr>
            <p:cNvSpPr/>
            <p:nvPr/>
          </p:nvSpPr>
          <p:spPr>
            <a:xfrm>
              <a:off x="4205078" y="5489010"/>
              <a:ext cx="2468880" cy="210312"/>
            </a:xfrm>
            <a:prstGeom prst="rect">
              <a:avLst/>
            </a:pr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46" name="Speech Bubble: Rectangle with Corners Rounded 45">
              <a:extLst>
                <a:ext uri="{FF2B5EF4-FFF2-40B4-BE49-F238E27FC236}">
                  <a16:creationId xmlns:a16="http://schemas.microsoft.com/office/drawing/2014/main" id="{0FD11E43-25BB-736B-EF84-E551F36D7B7C}"/>
                </a:ext>
              </a:extLst>
            </p:cNvPr>
            <p:cNvSpPr/>
            <p:nvPr/>
          </p:nvSpPr>
          <p:spPr>
            <a:xfrm>
              <a:off x="6826814" y="5210925"/>
              <a:ext cx="2121694" cy="1103280"/>
            </a:xfrm>
            <a:prstGeom prst="wedgeRoundRectCallout">
              <a:avLst>
                <a:gd name="adj1" fmla="val -60612"/>
                <a:gd name="adj2" fmla="val -14455"/>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noProof="0" dirty="0"/>
                <a:t>Shows the overpayment has not yet been fully refunded</a:t>
              </a:r>
            </a:p>
          </p:txBody>
        </p:sp>
      </p:grpSp>
      <p:grpSp>
        <p:nvGrpSpPr>
          <p:cNvPr id="47" name="Group 46">
            <a:extLst>
              <a:ext uri="{FF2B5EF4-FFF2-40B4-BE49-F238E27FC236}">
                <a16:creationId xmlns:a16="http://schemas.microsoft.com/office/drawing/2014/main" id="{6D42416C-8264-6920-7AD4-97E1206F6946}"/>
              </a:ext>
            </a:extLst>
          </p:cNvPr>
          <p:cNvGrpSpPr/>
          <p:nvPr/>
        </p:nvGrpSpPr>
        <p:grpSpPr>
          <a:xfrm>
            <a:off x="5477256" y="1592828"/>
            <a:ext cx="6400800" cy="5064417"/>
            <a:chOff x="11973017" y="-1748004"/>
            <a:chExt cx="6400800" cy="5064417"/>
          </a:xfrm>
        </p:grpSpPr>
        <p:pic>
          <p:nvPicPr>
            <p:cNvPr id="48" name="Picture 47">
              <a:extLst>
                <a:ext uri="{FF2B5EF4-FFF2-40B4-BE49-F238E27FC236}">
                  <a16:creationId xmlns:a16="http://schemas.microsoft.com/office/drawing/2014/main" id="{43FB44AB-3500-CE03-0A34-149E59F35666}"/>
                </a:ext>
              </a:extLst>
            </p:cNvPr>
            <p:cNvPicPr>
              <a:picLocks noChangeAspect="1"/>
            </p:cNvPicPr>
            <p:nvPr/>
          </p:nvPicPr>
          <p:blipFill>
            <a:blip r:embed="rId6">
              <a:alphaModFix/>
            </a:blip>
            <a:stretch>
              <a:fillRect/>
            </a:stretch>
          </p:blipFill>
          <p:spPr>
            <a:xfrm>
              <a:off x="11973017" y="-1748004"/>
              <a:ext cx="6400800" cy="5064417"/>
            </a:xfrm>
            <a:prstGeom prst="rect">
              <a:avLst/>
            </a:prstGeom>
            <a:effectLst>
              <a:outerShdw blurRad="63500" sx="102000" sy="102000" algn="ctr" rotWithShape="0">
                <a:prstClr val="black">
                  <a:alpha val="40000"/>
                </a:prstClr>
              </a:outerShdw>
            </a:effectLst>
          </p:spPr>
        </p:pic>
        <p:sp>
          <p:nvSpPr>
            <p:cNvPr id="49" name="Rectangle 48">
              <a:extLst>
                <a:ext uri="{FF2B5EF4-FFF2-40B4-BE49-F238E27FC236}">
                  <a16:creationId xmlns:a16="http://schemas.microsoft.com/office/drawing/2014/main" id="{D4E80880-A09E-F152-5BC0-18B4883FED5E}"/>
                </a:ext>
              </a:extLst>
            </p:cNvPr>
            <p:cNvSpPr/>
            <p:nvPr/>
          </p:nvSpPr>
          <p:spPr>
            <a:xfrm>
              <a:off x="12058832" y="-641001"/>
              <a:ext cx="4846320" cy="822960"/>
            </a:xfrm>
            <a:prstGeom prst="rect">
              <a:avLst/>
            </a:pr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51" name="Rectangle 50">
              <a:extLst>
                <a:ext uri="{FF2B5EF4-FFF2-40B4-BE49-F238E27FC236}">
                  <a16:creationId xmlns:a16="http://schemas.microsoft.com/office/drawing/2014/main" id="{718130EA-53C2-E97F-0562-F3F677544926}"/>
                </a:ext>
              </a:extLst>
            </p:cNvPr>
            <p:cNvSpPr/>
            <p:nvPr/>
          </p:nvSpPr>
          <p:spPr>
            <a:xfrm>
              <a:off x="15885599" y="1503209"/>
              <a:ext cx="2468880" cy="274320"/>
            </a:xfrm>
            <a:prstGeom prst="rect">
              <a:avLst/>
            </a:pr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52" name="Rectangle 51">
              <a:extLst>
                <a:ext uri="{FF2B5EF4-FFF2-40B4-BE49-F238E27FC236}">
                  <a16:creationId xmlns:a16="http://schemas.microsoft.com/office/drawing/2014/main" id="{DB5D091C-2621-1422-9C59-9D64EEBE6653}"/>
                </a:ext>
              </a:extLst>
            </p:cNvPr>
            <p:cNvSpPr/>
            <p:nvPr/>
          </p:nvSpPr>
          <p:spPr>
            <a:xfrm>
              <a:off x="15885599" y="2709257"/>
              <a:ext cx="2468880" cy="274320"/>
            </a:xfrm>
            <a:prstGeom prst="rect">
              <a:avLst/>
            </a:pr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53" name="Speech Bubble: Rectangle with Corners Rounded 52">
              <a:extLst>
                <a:ext uri="{FF2B5EF4-FFF2-40B4-BE49-F238E27FC236}">
                  <a16:creationId xmlns:a16="http://schemas.microsoft.com/office/drawing/2014/main" id="{CDE40E2F-E472-17B4-112E-57A73D0ADDEB}"/>
                </a:ext>
              </a:extLst>
            </p:cNvPr>
            <p:cNvSpPr/>
            <p:nvPr/>
          </p:nvSpPr>
          <p:spPr>
            <a:xfrm>
              <a:off x="13655744" y="2161868"/>
              <a:ext cx="1940867" cy="829844"/>
            </a:xfrm>
            <a:prstGeom prst="wedgeRoundRectCallout">
              <a:avLst>
                <a:gd name="adj1" fmla="val 63085"/>
                <a:gd name="adj2" fmla="val 33124"/>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dirty="0"/>
                <a:t>Overpayment balance is still pending refund.</a:t>
              </a:r>
              <a:endParaRPr lang="en-US" sz="1400" noProof="0" dirty="0"/>
            </a:p>
          </p:txBody>
        </p:sp>
      </p:grpSp>
    </p:spTree>
    <p:custDataLst>
      <p:tags r:id="rId1"/>
    </p:custDataLst>
    <p:extLst>
      <p:ext uri="{BB962C8B-B14F-4D97-AF65-F5344CB8AC3E}">
        <p14:creationId xmlns:p14="http://schemas.microsoft.com/office/powerpoint/2010/main" val="2965378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90"/>
                                          </p:val>
                                        </p:tav>
                                        <p:tav tm="100000">
                                          <p:val>
                                            <p:fltVal val="0"/>
                                          </p:val>
                                        </p:tav>
                                      </p:tavLst>
                                    </p:anim>
                                    <p:animEffect transition="in" filter="fade">
                                      <p:cBhvr>
                                        <p:cTn id="10" dur="10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1000" fill="hold"/>
                                        <p:tgtEl>
                                          <p:spTgt spid="47"/>
                                        </p:tgtEl>
                                        <p:attrNameLst>
                                          <p:attrName>ppt_w</p:attrName>
                                        </p:attrNameLst>
                                      </p:cBhvr>
                                      <p:tavLst>
                                        <p:tav tm="0">
                                          <p:val>
                                            <p:fltVal val="0"/>
                                          </p:val>
                                        </p:tav>
                                        <p:tav tm="100000">
                                          <p:val>
                                            <p:strVal val="#ppt_w"/>
                                          </p:val>
                                        </p:tav>
                                      </p:tavLst>
                                    </p:anim>
                                    <p:anim calcmode="lin" valueType="num">
                                      <p:cBhvr>
                                        <p:cTn id="16" dur="1000" fill="hold"/>
                                        <p:tgtEl>
                                          <p:spTgt spid="47"/>
                                        </p:tgtEl>
                                        <p:attrNameLst>
                                          <p:attrName>ppt_h</p:attrName>
                                        </p:attrNameLst>
                                      </p:cBhvr>
                                      <p:tavLst>
                                        <p:tav tm="0">
                                          <p:val>
                                            <p:fltVal val="0"/>
                                          </p:val>
                                        </p:tav>
                                        <p:tav tm="100000">
                                          <p:val>
                                            <p:strVal val="#ppt_h"/>
                                          </p:val>
                                        </p:tav>
                                      </p:tavLst>
                                    </p:anim>
                                    <p:anim calcmode="lin" valueType="num">
                                      <p:cBhvr>
                                        <p:cTn id="17" dur="1000" fill="hold"/>
                                        <p:tgtEl>
                                          <p:spTgt spid="47"/>
                                        </p:tgtEl>
                                        <p:attrNameLst>
                                          <p:attrName>style.rotation</p:attrName>
                                        </p:attrNameLst>
                                      </p:cBhvr>
                                      <p:tavLst>
                                        <p:tav tm="0">
                                          <p:val>
                                            <p:fltVal val="90"/>
                                          </p:val>
                                        </p:tav>
                                        <p:tav tm="100000">
                                          <p:val>
                                            <p:fltVal val="0"/>
                                          </p:val>
                                        </p:tav>
                                      </p:tavLst>
                                    </p:anim>
                                    <p:animEffect transition="in" filter="fade">
                                      <p:cBhvr>
                                        <p:cTn id="1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8F4542-687B-D0CF-0C18-83E26A46EB5F}"/>
              </a:ext>
            </a:extLst>
          </p:cNvPr>
          <p:cNvSpPr>
            <a:spLocks noGrp="1"/>
          </p:cNvSpPr>
          <p:nvPr>
            <p:ph type="title"/>
          </p:nvPr>
        </p:nvSpPr>
        <p:spPr/>
        <p:txBody>
          <a:bodyPr/>
          <a:lstStyle/>
          <a:p>
            <a:r>
              <a:rPr lang="en-US" dirty="0"/>
              <a:t>Negative Balance Report</a:t>
            </a:r>
          </a:p>
        </p:txBody>
      </p:sp>
      <p:sp>
        <p:nvSpPr>
          <p:cNvPr id="8" name="Text Placeholder 7">
            <a:extLst>
              <a:ext uri="{FF2B5EF4-FFF2-40B4-BE49-F238E27FC236}">
                <a16:creationId xmlns:a16="http://schemas.microsoft.com/office/drawing/2014/main" id="{F6AF2F94-C9AF-C6EE-D48E-B0AC4D78DB64}"/>
              </a:ext>
            </a:extLst>
          </p:cNvPr>
          <p:cNvSpPr>
            <a:spLocks noGrp="1"/>
          </p:cNvSpPr>
          <p:nvPr>
            <p:ph type="body" sz="quarter" idx="17"/>
          </p:nvPr>
        </p:nvSpPr>
        <p:spPr>
          <a:xfrm>
            <a:off x="3271838" y="560028"/>
            <a:ext cx="4675187" cy="5543913"/>
          </a:xfrm>
        </p:spPr>
        <p:txBody>
          <a:bodyPr/>
          <a:lstStyle/>
          <a:p>
            <a:r>
              <a:rPr lang="en-US" dirty="0"/>
              <a:t>Overview </a:t>
            </a:r>
          </a:p>
          <a:p>
            <a:r>
              <a:rPr lang="en-US" dirty="0"/>
              <a:t>Portal entitlements</a:t>
            </a:r>
          </a:p>
          <a:p>
            <a:r>
              <a:rPr lang="en-US" dirty="0"/>
              <a:t>Where to find the report</a:t>
            </a:r>
          </a:p>
          <a:p>
            <a:r>
              <a:rPr lang="en-US" dirty="0"/>
              <a:t>Report page layout</a:t>
            </a:r>
          </a:p>
          <a:p>
            <a:r>
              <a:rPr lang="en-US" dirty="0"/>
              <a:t>Downloading the report</a:t>
            </a:r>
          </a:p>
          <a:p>
            <a:r>
              <a:rPr lang="en-US" dirty="0"/>
              <a:t>Navigating to the overpaid claim details</a:t>
            </a:r>
          </a:p>
          <a:p>
            <a:r>
              <a:rPr lang="en-US" dirty="0"/>
              <a:t>Linking overpaid claims to funding claim details</a:t>
            </a:r>
          </a:p>
          <a:p>
            <a:r>
              <a:rPr lang="en-US" dirty="0"/>
              <a:t>Summary and key takeaways</a:t>
            </a:r>
          </a:p>
          <a:p>
            <a:endParaRPr lang="en-US" dirty="0"/>
          </a:p>
        </p:txBody>
      </p:sp>
      <p:sp>
        <p:nvSpPr>
          <p:cNvPr id="6" name="Slide Number Placeholder 5">
            <a:extLst>
              <a:ext uri="{FF2B5EF4-FFF2-40B4-BE49-F238E27FC236}">
                <a16:creationId xmlns:a16="http://schemas.microsoft.com/office/drawing/2014/main" id="{838D564B-5BED-39DE-179D-B270B30ECF7C}"/>
              </a:ext>
            </a:extLst>
          </p:cNvPr>
          <p:cNvSpPr>
            <a:spLocks noGrp="1"/>
          </p:cNvSpPr>
          <p:nvPr>
            <p:ph type="sldNum" sz="quarter" idx="16"/>
          </p:nvPr>
        </p:nvSpPr>
        <p:spPr/>
        <p:txBody>
          <a:bodyPr/>
          <a:lstStyle/>
          <a:p>
            <a:fld id="{23AA811B-2EBD-4900-905E-5BE206449611}" type="slidenum">
              <a:rPr lang="en-US" smtClean="0"/>
              <a:pPr/>
              <a:t>2</a:t>
            </a:fld>
            <a:endParaRPr lang="en-US" dirty="0"/>
          </a:p>
        </p:txBody>
      </p:sp>
    </p:spTree>
    <p:custDataLst>
      <p:tags r:id="rId1"/>
    </p:custDataLst>
    <p:extLst>
      <p:ext uri="{BB962C8B-B14F-4D97-AF65-F5344CB8AC3E}">
        <p14:creationId xmlns:p14="http://schemas.microsoft.com/office/powerpoint/2010/main" val="155283418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olorful pins connected with a thread">
            <a:extLst>
              <a:ext uri="{FF2B5EF4-FFF2-40B4-BE49-F238E27FC236}">
                <a16:creationId xmlns:a16="http://schemas.microsoft.com/office/drawing/2014/main" id="{D086FB1E-3ED5-C056-0D38-B82490CD8428}"/>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9582" r="19582"/>
          <a:stretch>
            <a:fillRect/>
          </a:stretch>
        </p:blipFill>
        <p:spPr/>
      </p:pic>
      <p:sp>
        <p:nvSpPr>
          <p:cNvPr id="3" name="Title 2">
            <a:extLst>
              <a:ext uri="{FF2B5EF4-FFF2-40B4-BE49-F238E27FC236}">
                <a16:creationId xmlns:a16="http://schemas.microsoft.com/office/drawing/2014/main" id="{8772881E-B65A-6E3B-C625-8B2D11E504D9}"/>
              </a:ext>
            </a:extLst>
          </p:cNvPr>
          <p:cNvSpPr>
            <a:spLocks noGrp="1"/>
          </p:cNvSpPr>
          <p:nvPr>
            <p:ph type="ctrTitle"/>
          </p:nvPr>
        </p:nvSpPr>
        <p:spPr/>
        <p:txBody>
          <a:bodyPr/>
          <a:lstStyle/>
          <a:p>
            <a:r>
              <a:rPr lang="en-US" dirty="0"/>
              <a:t>Linking overpaid claims to funding claim details</a:t>
            </a:r>
          </a:p>
        </p:txBody>
      </p:sp>
      <p:sp>
        <p:nvSpPr>
          <p:cNvPr id="6" name="Slide Number Placeholder 5">
            <a:extLst>
              <a:ext uri="{FF2B5EF4-FFF2-40B4-BE49-F238E27FC236}">
                <a16:creationId xmlns:a16="http://schemas.microsoft.com/office/drawing/2014/main" id="{2C01C03A-D9AD-5CFE-22FD-93A2E6A10783}"/>
              </a:ext>
            </a:extLst>
          </p:cNvPr>
          <p:cNvSpPr>
            <a:spLocks noGrp="1"/>
          </p:cNvSpPr>
          <p:nvPr>
            <p:ph type="sldNum" sz="quarter" idx="12"/>
          </p:nvPr>
        </p:nvSpPr>
        <p:spPr/>
        <p:txBody>
          <a:bodyPr/>
          <a:lstStyle/>
          <a:p>
            <a:fld id="{23AA811B-2EBD-4900-905E-5BE206449611}" type="slidenum">
              <a:rPr lang="en-US" smtClean="0"/>
              <a:pPr/>
              <a:t>20</a:t>
            </a:fld>
            <a:endParaRPr lang="en-US" dirty="0"/>
          </a:p>
        </p:txBody>
      </p:sp>
    </p:spTree>
    <p:custDataLst>
      <p:tags r:id="rId1"/>
    </p:custDataLst>
    <p:extLst>
      <p:ext uri="{BB962C8B-B14F-4D97-AF65-F5344CB8AC3E}">
        <p14:creationId xmlns:p14="http://schemas.microsoft.com/office/powerpoint/2010/main" val="14494004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E947C6-DA6F-7CE6-1819-4ED33C289D10}"/>
              </a:ext>
            </a:extLst>
          </p:cNvPr>
          <p:cNvSpPr>
            <a:spLocks noGrp="1"/>
          </p:cNvSpPr>
          <p:nvPr>
            <p:ph type="title"/>
          </p:nvPr>
        </p:nvSpPr>
        <p:spPr>
          <a:xfrm>
            <a:off x="360000" y="360000"/>
            <a:ext cx="2659857" cy="1188000"/>
          </a:xfrm>
        </p:spPr>
        <p:txBody>
          <a:bodyPr/>
          <a:lstStyle/>
          <a:p>
            <a:r>
              <a:rPr lang="en-US" dirty="0"/>
              <a:t>Funding claim</a:t>
            </a:r>
          </a:p>
        </p:txBody>
      </p:sp>
      <p:sp>
        <p:nvSpPr>
          <p:cNvPr id="4" name="Slide Number Placeholder 3">
            <a:extLst>
              <a:ext uri="{FF2B5EF4-FFF2-40B4-BE49-F238E27FC236}">
                <a16:creationId xmlns:a16="http://schemas.microsoft.com/office/drawing/2014/main" id="{7AD38E6E-8C82-2CC9-395B-E923B78103E8}"/>
              </a:ext>
            </a:extLst>
          </p:cNvPr>
          <p:cNvSpPr>
            <a:spLocks noGrp="1"/>
          </p:cNvSpPr>
          <p:nvPr>
            <p:ph type="sldNum" sz="quarter" idx="11"/>
          </p:nvPr>
        </p:nvSpPr>
        <p:spPr/>
        <p:txBody>
          <a:bodyPr/>
          <a:lstStyle/>
          <a:p>
            <a:fld id="{23AA811B-2EBD-4900-905E-5BE206449611}" type="slidenum">
              <a:rPr lang="en-US" smtClean="0"/>
              <a:pPr/>
              <a:t>21</a:t>
            </a:fld>
            <a:endParaRPr lang="en-US" dirty="0"/>
          </a:p>
        </p:txBody>
      </p:sp>
      <p:pic>
        <p:nvPicPr>
          <p:cNvPr id="6" name="Content Placeholder 12">
            <a:extLst>
              <a:ext uri="{FF2B5EF4-FFF2-40B4-BE49-F238E27FC236}">
                <a16:creationId xmlns:a16="http://schemas.microsoft.com/office/drawing/2014/main" id="{D269D065-E9FF-CC38-403C-ED73456B18CE}"/>
              </a:ext>
            </a:extLst>
          </p:cNvPr>
          <p:cNvPicPr>
            <a:picLocks noChangeAspect="1"/>
          </p:cNvPicPr>
          <p:nvPr/>
        </p:nvPicPr>
        <p:blipFill>
          <a:blip r:embed="rId4"/>
          <a:stretch>
            <a:fillRect/>
          </a:stretch>
        </p:blipFill>
        <p:spPr>
          <a:xfrm>
            <a:off x="3311334" y="360000"/>
            <a:ext cx="8229600" cy="6062916"/>
          </a:xfrm>
          <a:prstGeom prst="rect">
            <a:avLst/>
          </a:prstGeom>
          <a:effectLst>
            <a:outerShdw blurRad="63500" sx="102000" sy="102000" algn="ctr" rotWithShape="0">
              <a:prstClr val="black">
                <a:alpha val="40000"/>
              </a:prstClr>
            </a:outerShdw>
          </a:effectLst>
        </p:spPr>
      </p:pic>
      <p:cxnSp>
        <p:nvCxnSpPr>
          <p:cNvPr id="8" name="Straight Arrow Connector 7">
            <a:extLst>
              <a:ext uri="{FF2B5EF4-FFF2-40B4-BE49-F238E27FC236}">
                <a16:creationId xmlns:a16="http://schemas.microsoft.com/office/drawing/2014/main" id="{3731F2A3-EC0B-CF65-7AC0-5406EF6130F3}"/>
              </a:ext>
            </a:extLst>
          </p:cNvPr>
          <p:cNvCxnSpPr>
            <a:cxnSpLocks/>
          </p:cNvCxnSpPr>
          <p:nvPr/>
        </p:nvCxnSpPr>
        <p:spPr>
          <a:xfrm flipH="1" flipV="1">
            <a:off x="4197712" y="6255028"/>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9" name="Picture 8">
            <a:extLst>
              <a:ext uri="{FF2B5EF4-FFF2-40B4-BE49-F238E27FC236}">
                <a16:creationId xmlns:a16="http://schemas.microsoft.com/office/drawing/2014/main" id="{2D6F9C89-7868-DA77-0E57-2CBB51E78B86}"/>
              </a:ext>
            </a:extLst>
          </p:cNvPr>
          <p:cNvPicPr>
            <a:picLocks noChangeAspect="1"/>
          </p:cNvPicPr>
          <p:nvPr/>
        </p:nvPicPr>
        <p:blipFill>
          <a:blip r:embed="rId5"/>
          <a:stretch>
            <a:fillRect/>
          </a:stretch>
        </p:blipFill>
        <p:spPr>
          <a:xfrm>
            <a:off x="3154680" y="457200"/>
            <a:ext cx="8229600" cy="5994460"/>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C86EB749-2F9A-2D65-B764-D5947357135A}"/>
              </a:ext>
            </a:extLst>
          </p:cNvPr>
          <p:cNvSpPr/>
          <p:nvPr/>
        </p:nvSpPr>
        <p:spPr>
          <a:xfrm>
            <a:off x="3176112" y="1264489"/>
            <a:ext cx="4964101" cy="807199"/>
          </a:xfrm>
          <a:prstGeom prst="rect">
            <a:avLst/>
          </a:prstGeom>
          <a:noFill/>
          <a:ln w="12700">
            <a:solidFill>
              <a:srgbClr val="FF4D00"/>
            </a:solidFill>
            <a:prstDash val="lg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1" name="Speech Bubble: Rectangle with Corners Rounded 10">
            <a:extLst>
              <a:ext uri="{FF2B5EF4-FFF2-40B4-BE49-F238E27FC236}">
                <a16:creationId xmlns:a16="http://schemas.microsoft.com/office/drawing/2014/main" id="{07B1CCFE-2F9F-24DB-0BCF-03F73906CFE5}"/>
              </a:ext>
            </a:extLst>
          </p:cNvPr>
          <p:cNvSpPr/>
          <p:nvPr/>
        </p:nvSpPr>
        <p:spPr>
          <a:xfrm>
            <a:off x="394504" y="4549898"/>
            <a:ext cx="2337517" cy="1268482"/>
          </a:xfrm>
          <a:prstGeom prst="wedgeRoundRectCallout">
            <a:avLst>
              <a:gd name="adj1" fmla="val 69715"/>
              <a:gd name="adj2" fmla="val 58576"/>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dirty="0"/>
              <a:t>Select the claim number to view the overpaid claim details.</a:t>
            </a:r>
            <a:endParaRPr lang="en-US" sz="1400" noProof="0" dirty="0"/>
          </a:p>
        </p:txBody>
      </p:sp>
      <p:sp>
        <p:nvSpPr>
          <p:cNvPr id="12" name="Speech Bubble: Rectangle with Corners Rounded 11">
            <a:extLst>
              <a:ext uri="{FF2B5EF4-FFF2-40B4-BE49-F238E27FC236}">
                <a16:creationId xmlns:a16="http://schemas.microsoft.com/office/drawing/2014/main" id="{EDCE7F4E-9FA8-4493-04D3-1FB6492DAD7A}"/>
              </a:ext>
            </a:extLst>
          </p:cNvPr>
          <p:cNvSpPr/>
          <p:nvPr/>
        </p:nvSpPr>
        <p:spPr>
          <a:xfrm>
            <a:off x="10213182" y="2714920"/>
            <a:ext cx="1978818" cy="1048434"/>
          </a:xfrm>
          <a:prstGeom prst="wedgeRoundRectCallout">
            <a:avLst>
              <a:gd name="adj1" fmla="val -66962"/>
              <a:gd name="adj2" fmla="val 26895"/>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dirty="0"/>
              <a:t>Recouped and funding claim payment amounts</a:t>
            </a:r>
            <a:endParaRPr lang="en-US" sz="1400" noProof="0" dirty="0"/>
          </a:p>
        </p:txBody>
      </p:sp>
      <p:sp>
        <p:nvSpPr>
          <p:cNvPr id="13" name="Speech Bubble: Rectangle with Corners Rounded 12">
            <a:extLst>
              <a:ext uri="{FF2B5EF4-FFF2-40B4-BE49-F238E27FC236}">
                <a16:creationId xmlns:a16="http://schemas.microsoft.com/office/drawing/2014/main" id="{67A995B0-26F1-EA8C-D42A-02977BBCFEE0}"/>
              </a:ext>
            </a:extLst>
          </p:cNvPr>
          <p:cNvSpPr/>
          <p:nvPr/>
        </p:nvSpPr>
        <p:spPr>
          <a:xfrm>
            <a:off x="10213182" y="3860554"/>
            <a:ext cx="1688421" cy="709598"/>
          </a:xfrm>
          <a:prstGeom prst="wedgeRoundRectCallout">
            <a:avLst>
              <a:gd name="adj1" fmla="val -71505"/>
              <a:gd name="adj2" fmla="val -431"/>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dirty="0"/>
              <a:t>Payment amount</a:t>
            </a:r>
            <a:endParaRPr lang="en-US" sz="1400" noProof="0" dirty="0"/>
          </a:p>
        </p:txBody>
      </p:sp>
      <p:sp>
        <p:nvSpPr>
          <p:cNvPr id="14" name="Speech Bubble: Rectangle with Corners Rounded 13">
            <a:extLst>
              <a:ext uri="{FF2B5EF4-FFF2-40B4-BE49-F238E27FC236}">
                <a16:creationId xmlns:a16="http://schemas.microsoft.com/office/drawing/2014/main" id="{FC0BF059-8DC0-5071-95CC-BE131624325F}"/>
              </a:ext>
            </a:extLst>
          </p:cNvPr>
          <p:cNvSpPr/>
          <p:nvPr/>
        </p:nvSpPr>
        <p:spPr>
          <a:xfrm>
            <a:off x="7717041" y="2360121"/>
            <a:ext cx="1688421" cy="709598"/>
          </a:xfrm>
          <a:prstGeom prst="wedgeRoundRectCallout">
            <a:avLst>
              <a:gd name="adj1" fmla="val 38483"/>
              <a:gd name="adj2" fmla="val 72159"/>
              <a:gd name="adj3"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r>
              <a:rPr lang="en-US" sz="1400" noProof="0" dirty="0"/>
              <a:t>Claim amount due</a:t>
            </a:r>
          </a:p>
        </p:txBody>
      </p:sp>
    </p:spTree>
    <p:custDataLst>
      <p:tags r:id="rId1"/>
    </p:custDataLst>
    <p:extLst>
      <p:ext uri="{BB962C8B-B14F-4D97-AF65-F5344CB8AC3E}">
        <p14:creationId xmlns:p14="http://schemas.microsoft.com/office/powerpoint/2010/main" val="1435310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 presetClass="exit" presetSubtype="0" fill="hold" grpId="1"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2" grpId="0" animBg="1"/>
      <p:bldP spid="12" grpId="1" animBg="1"/>
      <p:bldP spid="13" grpId="0" animBg="1"/>
      <p:bldP spid="13" grpId="1"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65C3E-A640-65D8-75FC-1BF5C5438301}"/>
              </a:ext>
            </a:extLst>
          </p:cNvPr>
          <p:cNvSpPr>
            <a:spLocks noGrp="1"/>
          </p:cNvSpPr>
          <p:nvPr>
            <p:ph type="ctrTitle"/>
          </p:nvPr>
        </p:nvSpPr>
        <p:spPr/>
        <p:txBody>
          <a:bodyPr anchor="t">
            <a:normAutofit/>
          </a:bodyPr>
          <a:lstStyle/>
          <a:p>
            <a:r>
              <a:rPr lang="en-US" dirty="0"/>
              <a:t>Summary and key takeaways</a:t>
            </a:r>
          </a:p>
        </p:txBody>
      </p:sp>
      <p:sp>
        <p:nvSpPr>
          <p:cNvPr id="3" name="Slide Number Placeholder 2">
            <a:extLst>
              <a:ext uri="{FF2B5EF4-FFF2-40B4-BE49-F238E27FC236}">
                <a16:creationId xmlns:a16="http://schemas.microsoft.com/office/drawing/2014/main" id="{8AC94F82-D13C-0FE9-98F1-A47AF513C10C}"/>
              </a:ext>
            </a:extLst>
          </p:cNvPr>
          <p:cNvSpPr>
            <a:spLocks noGrp="1"/>
          </p:cNvSpPr>
          <p:nvPr>
            <p:ph type="sldNum" sz="quarter" idx="12"/>
          </p:nvPr>
        </p:nvSpPr>
        <p:spPr/>
        <p:txBody>
          <a:bodyPr anchor="b">
            <a:normAutofit/>
          </a:bodyPr>
          <a:lstStyle/>
          <a:p>
            <a:fld id="{23AA811B-2EBD-4900-905E-5BE206449611}" type="slidenum">
              <a:rPr lang="en-US" smtClean="0"/>
              <a:pPr/>
              <a:t>22</a:t>
            </a:fld>
            <a:endParaRPr lang="en-US"/>
          </a:p>
        </p:txBody>
      </p:sp>
    </p:spTree>
    <p:custDataLst>
      <p:tags r:id="rId1"/>
    </p:custDataLst>
    <p:extLst>
      <p:ext uri="{BB962C8B-B14F-4D97-AF65-F5344CB8AC3E}">
        <p14:creationId xmlns:p14="http://schemas.microsoft.com/office/powerpoint/2010/main" val="1362488574"/>
      </p:ext>
    </p:extLst>
  </p:cSld>
  <p:clrMapOvr>
    <a:masterClrMapping/>
  </p:clrMapOvr>
  <p:transition spd="slow">
    <p:push dir="u"/>
  </p:transition>
  <p:extLst>
    <p:ext uri="{6950BFC3-D8DA-4A85-94F7-54DA5524770B}">
      <p188:commentRel xmlns:p188="http://schemas.microsoft.com/office/powerpoint/2018/8/main" r:id="rId4"/>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61973-7B91-CB5C-5DB0-833A6A084040}"/>
              </a:ext>
            </a:extLst>
          </p:cNvPr>
          <p:cNvSpPr>
            <a:spLocks noGrp="1"/>
          </p:cNvSpPr>
          <p:nvPr>
            <p:ph type="title"/>
          </p:nvPr>
        </p:nvSpPr>
        <p:spPr/>
        <p:txBody>
          <a:bodyPr/>
          <a:lstStyle/>
          <a:p>
            <a:r>
              <a:rPr lang="en-US" dirty="0"/>
              <a:t>Recap</a:t>
            </a:r>
          </a:p>
        </p:txBody>
      </p:sp>
      <p:sp>
        <p:nvSpPr>
          <p:cNvPr id="5" name="Content Placeholder 4">
            <a:extLst>
              <a:ext uri="{FF2B5EF4-FFF2-40B4-BE49-F238E27FC236}">
                <a16:creationId xmlns:a16="http://schemas.microsoft.com/office/drawing/2014/main" id="{B4491020-FD16-B0F5-5938-C5844EC052BD}"/>
              </a:ext>
            </a:extLst>
          </p:cNvPr>
          <p:cNvSpPr>
            <a:spLocks noGrp="1"/>
          </p:cNvSpPr>
          <p:nvPr>
            <p:ph sz="quarter" idx="13"/>
          </p:nvPr>
        </p:nvSpPr>
        <p:spPr>
          <a:xfrm>
            <a:off x="360000" y="1276709"/>
            <a:ext cx="11473200" cy="4848045"/>
          </a:xfrm>
          <a:ln w="12700">
            <a:noFill/>
          </a:ln>
        </p:spPr>
        <p:txBody>
          <a:bodyPr/>
          <a:lstStyle/>
          <a:p>
            <a:pPr marL="0" indent="0">
              <a:buNone/>
            </a:pPr>
            <a:r>
              <a:rPr lang="en-US" b="1" dirty="0">
                <a:solidFill>
                  <a:srgbClr val="444444"/>
                </a:solidFill>
              </a:rPr>
              <a:t>Summary</a:t>
            </a:r>
          </a:p>
          <a:p>
            <a:pPr marL="0" indent="0">
              <a:buNone/>
            </a:pPr>
            <a:r>
              <a:rPr lang="en-US" dirty="0">
                <a:solidFill>
                  <a:srgbClr val="444444"/>
                </a:solidFill>
              </a:rPr>
              <a:t>The </a:t>
            </a:r>
            <a:r>
              <a:rPr lang="en-US" b="1" dirty="0">
                <a:solidFill>
                  <a:srgbClr val="444444"/>
                </a:solidFill>
              </a:rPr>
              <a:t>Negative Balance Report </a:t>
            </a:r>
            <a:r>
              <a:rPr lang="en-US" dirty="0">
                <a:solidFill>
                  <a:srgbClr val="444444"/>
                </a:solidFill>
              </a:rPr>
              <a:t>helps providers quickly confirm </a:t>
            </a:r>
            <a:r>
              <a:rPr lang="en-US" b="1" dirty="0">
                <a:solidFill>
                  <a:srgbClr val="444444"/>
                </a:solidFill>
              </a:rPr>
              <a:t>when an overpayment has been resolved</a:t>
            </a:r>
            <a:r>
              <a:rPr lang="en-US" dirty="0">
                <a:solidFill>
                  <a:srgbClr val="444444"/>
                </a:solidFill>
              </a:rPr>
              <a:t> – either through a </a:t>
            </a:r>
            <a:r>
              <a:rPr lang="en-US" b="1" dirty="0">
                <a:solidFill>
                  <a:srgbClr val="444444"/>
                </a:solidFill>
              </a:rPr>
              <a:t>payment offset</a:t>
            </a:r>
            <a:r>
              <a:rPr lang="en-US" dirty="0">
                <a:solidFill>
                  <a:srgbClr val="444444"/>
                </a:solidFill>
              </a:rPr>
              <a:t> or a </a:t>
            </a:r>
            <a:r>
              <a:rPr lang="en-US" b="1" dirty="0">
                <a:solidFill>
                  <a:srgbClr val="444444"/>
                </a:solidFill>
              </a:rPr>
              <a:t>manual refund</a:t>
            </a:r>
            <a:r>
              <a:rPr lang="en-US" dirty="0">
                <a:solidFill>
                  <a:srgbClr val="444444"/>
                </a:solidFill>
              </a:rPr>
              <a:t> – which clearly links that activity directly to the related </a:t>
            </a:r>
            <a:r>
              <a:rPr lang="en-US" b="1" dirty="0">
                <a:solidFill>
                  <a:srgbClr val="444444"/>
                </a:solidFill>
              </a:rPr>
              <a:t>overpaid and funding claims.</a:t>
            </a:r>
            <a:r>
              <a:rPr lang="en-US" dirty="0">
                <a:solidFill>
                  <a:srgbClr val="444444"/>
                </a:solidFill>
              </a:rPr>
              <a:t> </a:t>
            </a:r>
          </a:p>
          <a:p>
            <a:pPr marL="0" indent="0">
              <a:buNone/>
            </a:pPr>
            <a:endParaRPr lang="en-US" sz="1000" b="1" dirty="0">
              <a:solidFill>
                <a:srgbClr val="444444"/>
              </a:solidFill>
            </a:endParaRPr>
          </a:p>
          <a:p>
            <a:pPr marL="0" indent="0">
              <a:buNone/>
            </a:pPr>
            <a:endParaRPr lang="en-US" b="1" dirty="0">
              <a:solidFill>
                <a:srgbClr val="444444"/>
              </a:solidFill>
            </a:endParaRPr>
          </a:p>
          <a:p>
            <a:pPr marL="0" indent="0">
              <a:buNone/>
            </a:pPr>
            <a:r>
              <a:rPr lang="en-US" b="1" dirty="0">
                <a:solidFill>
                  <a:srgbClr val="444444"/>
                </a:solidFill>
              </a:rPr>
              <a:t>What you need to know</a:t>
            </a:r>
          </a:p>
          <a:p>
            <a:r>
              <a:rPr lang="en-US" dirty="0">
                <a:solidFill>
                  <a:srgbClr val="444444"/>
                </a:solidFill>
              </a:rPr>
              <a:t>Use the </a:t>
            </a:r>
            <a:r>
              <a:rPr lang="en-US" b="1" dirty="0">
                <a:solidFill>
                  <a:srgbClr val="444444"/>
                </a:solidFill>
              </a:rPr>
              <a:t>Negative Balance Report</a:t>
            </a:r>
            <a:r>
              <a:rPr lang="en-US" dirty="0">
                <a:solidFill>
                  <a:srgbClr val="444444"/>
                </a:solidFill>
              </a:rPr>
              <a:t> to confirm</a:t>
            </a:r>
            <a:r>
              <a:rPr lang="en-US" b="1" dirty="0">
                <a:solidFill>
                  <a:srgbClr val="444444"/>
                </a:solidFill>
              </a:rPr>
              <a:t> overpayments already recovered</a:t>
            </a:r>
            <a:r>
              <a:rPr lang="en-US" dirty="0">
                <a:solidFill>
                  <a:srgbClr val="444444"/>
                </a:solidFill>
              </a:rPr>
              <a:t>, so you know </a:t>
            </a:r>
            <a:r>
              <a:rPr lang="en-US" b="1" dirty="0">
                <a:solidFill>
                  <a:srgbClr val="444444"/>
                </a:solidFill>
              </a:rPr>
              <a:t>no additional payment is expected or still outstanding.</a:t>
            </a:r>
          </a:p>
          <a:p>
            <a:r>
              <a:rPr lang="en-US" dirty="0">
                <a:solidFill>
                  <a:srgbClr val="444444"/>
                </a:solidFill>
              </a:rPr>
              <a:t>Search results by </a:t>
            </a:r>
            <a:r>
              <a:rPr lang="en-US" b="1" dirty="0">
                <a:solidFill>
                  <a:srgbClr val="444444"/>
                </a:solidFill>
              </a:rPr>
              <a:t>TIN, </a:t>
            </a:r>
            <a:r>
              <a:rPr lang="en-US" dirty="0">
                <a:solidFill>
                  <a:srgbClr val="444444"/>
                </a:solidFill>
              </a:rPr>
              <a:t>with options to refine by </a:t>
            </a:r>
            <a:r>
              <a:rPr lang="en-US" b="1" dirty="0">
                <a:solidFill>
                  <a:srgbClr val="444444"/>
                </a:solidFill>
              </a:rPr>
              <a:t>claim number </a:t>
            </a:r>
            <a:r>
              <a:rPr lang="en-US" dirty="0">
                <a:solidFill>
                  <a:srgbClr val="444444"/>
                </a:solidFill>
              </a:rPr>
              <a:t>and </a:t>
            </a:r>
            <a:r>
              <a:rPr lang="en-US" b="1" dirty="0">
                <a:solidFill>
                  <a:srgbClr val="444444"/>
                </a:solidFill>
              </a:rPr>
              <a:t>date of service.</a:t>
            </a:r>
            <a:endParaRPr lang="en-US" dirty="0">
              <a:solidFill>
                <a:srgbClr val="444444"/>
              </a:solidFill>
            </a:endParaRPr>
          </a:p>
          <a:p>
            <a:r>
              <a:rPr lang="en-US" dirty="0">
                <a:solidFill>
                  <a:srgbClr val="444444"/>
                </a:solidFill>
              </a:rPr>
              <a:t>Download the report as a </a:t>
            </a:r>
            <a:r>
              <a:rPr lang="en-US" b="1" dirty="0">
                <a:solidFill>
                  <a:srgbClr val="444444"/>
                </a:solidFill>
              </a:rPr>
              <a:t>CSV file, </a:t>
            </a:r>
            <a:r>
              <a:rPr lang="en-US" dirty="0">
                <a:solidFill>
                  <a:srgbClr val="444444"/>
                </a:solidFill>
              </a:rPr>
              <a:t>available for </a:t>
            </a:r>
            <a:r>
              <a:rPr lang="en-US" b="1" dirty="0">
                <a:solidFill>
                  <a:srgbClr val="444444"/>
                </a:solidFill>
              </a:rPr>
              <a:t>30 days</a:t>
            </a:r>
            <a:r>
              <a:rPr lang="en-US" dirty="0">
                <a:solidFill>
                  <a:srgbClr val="444444"/>
                </a:solidFill>
              </a:rPr>
              <a:t>,</a:t>
            </a:r>
            <a:r>
              <a:rPr lang="en-US" b="1" dirty="0">
                <a:solidFill>
                  <a:srgbClr val="444444"/>
                </a:solidFill>
              </a:rPr>
              <a:t> </a:t>
            </a:r>
            <a:r>
              <a:rPr lang="en-US" dirty="0">
                <a:solidFill>
                  <a:srgbClr val="444444"/>
                </a:solidFill>
              </a:rPr>
              <a:t>to </a:t>
            </a:r>
            <a:r>
              <a:rPr lang="en-US" b="1" dirty="0">
                <a:solidFill>
                  <a:srgbClr val="444444"/>
                </a:solidFill>
              </a:rPr>
              <a:t>support offline review and reconciliation.</a:t>
            </a:r>
            <a:endParaRPr lang="en-US" dirty="0">
              <a:solidFill>
                <a:srgbClr val="444444"/>
              </a:solidFill>
            </a:endParaRPr>
          </a:p>
          <a:p>
            <a:r>
              <a:rPr lang="en-US" dirty="0">
                <a:solidFill>
                  <a:srgbClr val="444444"/>
                </a:solidFill>
              </a:rPr>
              <a:t>Navigate between the </a:t>
            </a:r>
            <a:r>
              <a:rPr lang="en-US" b="1" dirty="0">
                <a:solidFill>
                  <a:srgbClr val="444444"/>
                </a:solidFill>
              </a:rPr>
              <a:t>overpaid claim</a:t>
            </a:r>
            <a:r>
              <a:rPr lang="en-US" dirty="0">
                <a:solidFill>
                  <a:srgbClr val="444444"/>
                </a:solidFill>
              </a:rPr>
              <a:t> and </a:t>
            </a:r>
            <a:r>
              <a:rPr lang="en-US" b="1" dirty="0">
                <a:solidFill>
                  <a:srgbClr val="444444"/>
                </a:solidFill>
              </a:rPr>
              <a:t>funding claim </a:t>
            </a:r>
            <a:r>
              <a:rPr lang="en-US" dirty="0">
                <a:solidFill>
                  <a:srgbClr val="444444"/>
                </a:solidFill>
              </a:rPr>
              <a:t>to review </a:t>
            </a:r>
            <a:r>
              <a:rPr lang="en-US" b="1" dirty="0">
                <a:solidFill>
                  <a:srgbClr val="444444"/>
                </a:solidFill>
              </a:rPr>
              <a:t>patient and payment details </a:t>
            </a:r>
            <a:r>
              <a:rPr lang="en-US" dirty="0">
                <a:solidFill>
                  <a:srgbClr val="444444"/>
                </a:solidFill>
              </a:rPr>
              <a:t>without searching multiple areas of the </a:t>
            </a:r>
            <a:r>
              <a:rPr lang="en-US" dirty="0">
                <a:solidFill>
                  <a:srgbClr val="444444"/>
                </a:solidFill>
                <a:hlinkClick r:id="rId4"/>
              </a:rPr>
              <a:t>CignaforHCP.com</a:t>
            </a:r>
            <a:r>
              <a:rPr lang="en-US" dirty="0">
                <a:solidFill>
                  <a:srgbClr val="444444"/>
                </a:solidFill>
              </a:rPr>
              <a:t>.</a:t>
            </a:r>
          </a:p>
          <a:p>
            <a:r>
              <a:rPr lang="en-US" dirty="0">
                <a:solidFill>
                  <a:srgbClr val="444444"/>
                </a:solidFill>
              </a:rPr>
              <a:t>Review </a:t>
            </a:r>
            <a:r>
              <a:rPr lang="en-US" b="1" dirty="0">
                <a:solidFill>
                  <a:srgbClr val="444444"/>
                </a:solidFill>
              </a:rPr>
              <a:t>banner messages </a:t>
            </a:r>
            <a:r>
              <a:rPr lang="en-US" dirty="0">
                <a:solidFill>
                  <a:srgbClr val="444444"/>
                </a:solidFill>
              </a:rPr>
              <a:t>on the </a:t>
            </a:r>
            <a:r>
              <a:rPr lang="en-US" b="1" dirty="0">
                <a:solidFill>
                  <a:srgbClr val="444444"/>
                </a:solidFill>
              </a:rPr>
              <a:t>overpaid claim detail page </a:t>
            </a:r>
            <a:r>
              <a:rPr lang="en-US" dirty="0">
                <a:solidFill>
                  <a:srgbClr val="444444"/>
                </a:solidFill>
              </a:rPr>
              <a:t>to quickly understand the </a:t>
            </a:r>
            <a:r>
              <a:rPr lang="en-US" b="1" dirty="0">
                <a:solidFill>
                  <a:srgbClr val="444444"/>
                </a:solidFill>
              </a:rPr>
              <a:t>status of an overpayment (refunded, partially recovered, </a:t>
            </a:r>
            <a:r>
              <a:rPr lang="en-US" dirty="0">
                <a:solidFill>
                  <a:srgbClr val="444444"/>
                </a:solidFill>
              </a:rPr>
              <a:t>or</a:t>
            </a:r>
            <a:r>
              <a:rPr lang="en-US" b="1" dirty="0">
                <a:solidFill>
                  <a:srgbClr val="444444"/>
                </a:solidFill>
              </a:rPr>
              <a:t> outstanding)</a:t>
            </a:r>
            <a:r>
              <a:rPr lang="en-US" dirty="0">
                <a:solidFill>
                  <a:srgbClr val="444444"/>
                </a:solidFill>
              </a:rPr>
              <a:t>.</a:t>
            </a:r>
          </a:p>
          <a:p>
            <a:endParaRPr lang="en-US" dirty="0"/>
          </a:p>
        </p:txBody>
      </p:sp>
      <p:sp>
        <p:nvSpPr>
          <p:cNvPr id="3" name="Slide Number Placeholder 2">
            <a:extLst>
              <a:ext uri="{FF2B5EF4-FFF2-40B4-BE49-F238E27FC236}">
                <a16:creationId xmlns:a16="http://schemas.microsoft.com/office/drawing/2014/main" id="{83C81984-D709-0D4F-890F-62144BCC066F}"/>
              </a:ext>
            </a:extLst>
          </p:cNvPr>
          <p:cNvSpPr>
            <a:spLocks noGrp="1"/>
          </p:cNvSpPr>
          <p:nvPr>
            <p:ph type="sldNum" sz="quarter" idx="11"/>
          </p:nvPr>
        </p:nvSpPr>
        <p:spPr/>
        <p:txBody>
          <a:bodyPr/>
          <a:lstStyle/>
          <a:p>
            <a:fld id="{23AA811B-2EBD-4900-905E-5BE206449611}" type="slidenum">
              <a:rPr lang="en-US" smtClean="0"/>
              <a:pPr/>
              <a:t>23</a:t>
            </a:fld>
            <a:endParaRPr lang="en-US" dirty="0"/>
          </a:p>
        </p:txBody>
      </p:sp>
      <p:cxnSp>
        <p:nvCxnSpPr>
          <p:cNvPr id="7" name="Straight Connector 6">
            <a:extLst>
              <a:ext uri="{FF2B5EF4-FFF2-40B4-BE49-F238E27FC236}">
                <a16:creationId xmlns:a16="http://schemas.microsoft.com/office/drawing/2014/main" id="{2EA4209D-F5D1-2BB6-221F-9FC5C07BDAE8}"/>
              </a:ext>
            </a:extLst>
          </p:cNvPr>
          <p:cNvCxnSpPr>
            <a:cxnSpLocks/>
          </p:cNvCxnSpPr>
          <p:nvPr/>
        </p:nvCxnSpPr>
        <p:spPr>
          <a:xfrm>
            <a:off x="1981200" y="2922305"/>
            <a:ext cx="8229600" cy="0"/>
          </a:xfrm>
          <a:prstGeom prst="line">
            <a:avLst/>
          </a:prstGeom>
          <a:ln w="12700">
            <a:solidFill>
              <a:srgbClr val="C8D7D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23027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249580-3693-1D25-E60F-1E93AF78C742}"/>
              </a:ext>
            </a:extLst>
          </p:cNvPr>
          <p:cNvSpPr txBox="1"/>
          <p:nvPr/>
        </p:nvSpPr>
        <p:spPr>
          <a:xfrm>
            <a:off x="333489" y="4778594"/>
            <a:ext cx="11317044" cy="830997"/>
          </a:xfrm>
          <a:prstGeom prst="rect">
            <a:avLst/>
          </a:prstGeom>
          <a:noFill/>
        </p:spPr>
        <p:txBody>
          <a:bodyPr wrap="square">
            <a:spAutoFit/>
          </a:bodyPr>
          <a:lstStyle/>
          <a:p>
            <a:pPr marR="0" lvl="0">
              <a:spcBef>
                <a:spcPts val="0"/>
              </a:spcBef>
              <a:spcAft>
                <a:spcPts val="0"/>
              </a:spcAft>
            </a:pPr>
            <a:r>
              <a:rPr lang="en-US" sz="1200" dirty="0">
                <a:effectLst/>
                <a:ea typeface="Times New Roman" panose="02020603050405020304" pitchFamily="18" charset="0"/>
              </a:rPr>
              <a:t>Cigna Healthcare products and services are provided exclusively by or through the operating subsidiaries of The Cigna Group.</a:t>
            </a:r>
          </a:p>
          <a:p>
            <a:pPr marR="0" lvl="0">
              <a:spcBef>
                <a:spcPts val="0"/>
              </a:spcBef>
              <a:spcAft>
                <a:spcPts val="0"/>
              </a:spcAft>
            </a:pPr>
            <a:endParaRPr lang="en-US" sz="1200" dirty="0"/>
          </a:p>
          <a:p>
            <a:pPr marR="0" lvl="0">
              <a:spcBef>
                <a:spcPts val="0"/>
              </a:spcBef>
              <a:spcAft>
                <a:spcPts val="0"/>
              </a:spcAft>
            </a:pPr>
            <a:endParaRPr lang="en-US" sz="1200" dirty="0"/>
          </a:p>
          <a:p>
            <a:r>
              <a:rPr lang="en-US" sz="1200" dirty="0"/>
              <a:t>PCOMM-2026-206	04/26     © 2026 Cigna Healthcare. Some content provided under license.</a:t>
            </a:r>
          </a:p>
        </p:txBody>
      </p:sp>
    </p:spTree>
    <p:custDataLst>
      <p:custData r:id="rId1"/>
      <p:custData r:id="rId2"/>
      <p:custData r:id="rId3"/>
      <p:tags r:id="rId4"/>
    </p:custDataLst>
    <p:extLst>
      <p:ext uri="{BB962C8B-B14F-4D97-AF65-F5344CB8AC3E}">
        <p14:creationId xmlns:p14="http://schemas.microsoft.com/office/powerpoint/2010/main" val="7568936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ngled shot of pen on a graph">
            <a:extLst>
              <a:ext uri="{FF2B5EF4-FFF2-40B4-BE49-F238E27FC236}">
                <a16:creationId xmlns:a16="http://schemas.microsoft.com/office/drawing/2014/main" id="{1ABC5C93-6445-5126-E795-9B9D8D5588AF}"/>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9582" r="19582"/>
          <a:stretch>
            <a:fillRect/>
          </a:stretch>
        </p:blipFill>
        <p:spPr/>
      </p:pic>
      <p:sp>
        <p:nvSpPr>
          <p:cNvPr id="7" name="Title 6">
            <a:extLst>
              <a:ext uri="{FF2B5EF4-FFF2-40B4-BE49-F238E27FC236}">
                <a16:creationId xmlns:a16="http://schemas.microsoft.com/office/drawing/2014/main" id="{1DC3ABB7-AFF9-A7A1-2D4F-468A1F8F1FF7}"/>
              </a:ext>
            </a:extLst>
          </p:cNvPr>
          <p:cNvSpPr>
            <a:spLocks noGrp="1"/>
          </p:cNvSpPr>
          <p:nvPr>
            <p:ph type="ctrTitle"/>
          </p:nvPr>
        </p:nvSpPr>
        <p:spPr/>
        <p:txBody>
          <a:bodyPr/>
          <a:lstStyle/>
          <a:p>
            <a:r>
              <a:rPr lang="en-US" dirty="0"/>
              <a:t>Overview</a:t>
            </a:r>
          </a:p>
        </p:txBody>
      </p:sp>
      <p:sp>
        <p:nvSpPr>
          <p:cNvPr id="6" name="Slide Number Placeholder 5">
            <a:extLst>
              <a:ext uri="{FF2B5EF4-FFF2-40B4-BE49-F238E27FC236}">
                <a16:creationId xmlns:a16="http://schemas.microsoft.com/office/drawing/2014/main" id="{9B22ED62-56A2-2025-050A-8896D56077EF}"/>
              </a:ext>
            </a:extLst>
          </p:cNvPr>
          <p:cNvSpPr>
            <a:spLocks noGrp="1"/>
          </p:cNvSpPr>
          <p:nvPr>
            <p:ph type="sldNum" sz="quarter" idx="12"/>
          </p:nvPr>
        </p:nvSpPr>
        <p:spPr/>
        <p:txBody>
          <a:bodyPr/>
          <a:lstStyle/>
          <a:p>
            <a:fld id="{23AA811B-2EBD-4900-905E-5BE206449611}" type="slidenum">
              <a:rPr lang="en-US" smtClean="0"/>
              <a:pPr/>
              <a:t>3</a:t>
            </a:fld>
            <a:endParaRPr lang="en-US" dirty="0"/>
          </a:p>
        </p:txBody>
      </p:sp>
    </p:spTree>
    <p:custDataLst>
      <p:tags r:id="rId1"/>
    </p:custDataLst>
    <p:extLst>
      <p:ext uri="{BB962C8B-B14F-4D97-AF65-F5344CB8AC3E}">
        <p14:creationId xmlns:p14="http://schemas.microsoft.com/office/powerpoint/2010/main" val="191672648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93153-08EF-7CFB-4C6D-F2B7CA46481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8BDC8DC-7CD6-9444-89C5-24EDF95A085E}"/>
              </a:ext>
            </a:extLst>
          </p:cNvPr>
          <p:cNvSpPr>
            <a:spLocks noGrp="1"/>
          </p:cNvSpPr>
          <p:nvPr>
            <p:ph type="title"/>
          </p:nvPr>
        </p:nvSpPr>
        <p:spPr/>
        <p:txBody>
          <a:bodyPr anchor="t">
            <a:normAutofit/>
          </a:bodyPr>
          <a:lstStyle/>
          <a:p>
            <a:r>
              <a:rPr lang="en-US" sz="2700" dirty="0">
                <a:solidFill>
                  <a:schemeClr val="tx2"/>
                </a:solidFill>
              </a:rPr>
              <a:t>Negative Balance Report</a:t>
            </a:r>
            <a:br>
              <a:rPr lang="en-US" sz="2700" dirty="0"/>
            </a:br>
            <a:endParaRPr lang="en-US" sz="2700" dirty="0"/>
          </a:p>
        </p:txBody>
      </p:sp>
      <p:sp>
        <p:nvSpPr>
          <p:cNvPr id="9" name="Subtitle 2">
            <a:extLst>
              <a:ext uri="{FF2B5EF4-FFF2-40B4-BE49-F238E27FC236}">
                <a16:creationId xmlns:a16="http://schemas.microsoft.com/office/drawing/2014/main" id="{CBCB2EBE-C436-F6C0-4338-982577E6F1C9}"/>
              </a:ext>
            </a:extLst>
          </p:cNvPr>
          <p:cNvSpPr>
            <a:spLocks noGrp="1"/>
          </p:cNvSpPr>
          <p:nvPr>
            <p:ph type="subTitle" idx="1"/>
          </p:nvPr>
        </p:nvSpPr>
        <p:spPr/>
        <p:txBody>
          <a:bodyPr/>
          <a:lstStyle/>
          <a:p>
            <a:r>
              <a:rPr lang="en-US" i="1" dirty="0"/>
              <a:t>Reconcile overpayments recovered through payment offsets</a:t>
            </a:r>
            <a:endParaRPr lang="en-US" dirty="0"/>
          </a:p>
        </p:txBody>
      </p:sp>
      <p:sp>
        <p:nvSpPr>
          <p:cNvPr id="4" name="Content Placeholder 3">
            <a:extLst>
              <a:ext uri="{FF2B5EF4-FFF2-40B4-BE49-F238E27FC236}">
                <a16:creationId xmlns:a16="http://schemas.microsoft.com/office/drawing/2014/main" id="{CC0F467C-67C8-0AB3-A99D-FC812F1D28AA}"/>
              </a:ext>
            </a:extLst>
          </p:cNvPr>
          <p:cNvSpPr>
            <a:spLocks noGrp="1"/>
          </p:cNvSpPr>
          <p:nvPr>
            <p:ph sz="quarter" idx="14"/>
          </p:nvPr>
        </p:nvSpPr>
        <p:spPr>
          <a:xfrm>
            <a:off x="6184800" y="1548000"/>
            <a:ext cx="5648400" cy="2066738"/>
          </a:xfrm>
        </p:spPr>
        <p:txBody>
          <a:bodyPr/>
          <a:lstStyle/>
          <a:p>
            <a:pPr marL="0" indent="0" algn="ctr">
              <a:buNone/>
            </a:pPr>
            <a:r>
              <a:rPr lang="en-US" b="1" dirty="0">
                <a:solidFill>
                  <a:srgbClr val="444444"/>
                </a:solidFill>
              </a:rPr>
              <a:t>Why this Matters</a:t>
            </a:r>
          </a:p>
          <a:p>
            <a:r>
              <a:rPr lang="en-US" dirty="0">
                <a:solidFill>
                  <a:srgbClr val="444444"/>
                </a:solidFill>
              </a:rPr>
              <a:t>Supports accurate </a:t>
            </a:r>
            <a:r>
              <a:rPr lang="en-US" b="1" dirty="0">
                <a:solidFill>
                  <a:srgbClr val="444444"/>
                </a:solidFill>
              </a:rPr>
              <a:t>accounts receivable</a:t>
            </a:r>
            <a:r>
              <a:rPr lang="en-US" b="1" dirty="0">
                <a:solidFill>
                  <a:schemeClr val="bg2"/>
                </a:solidFill>
              </a:rPr>
              <a:t> </a:t>
            </a:r>
            <a:r>
              <a:rPr lang="en-US" b="1" dirty="0">
                <a:solidFill>
                  <a:srgbClr val="444444"/>
                </a:solidFill>
              </a:rPr>
              <a:t>reconciliation</a:t>
            </a:r>
            <a:r>
              <a:rPr lang="en-US" dirty="0">
                <a:solidFill>
                  <a:srgbClr val="444444"/>
                </a:solidFill>
              </a:rPr>
              <a:t>.</a:t>
            </a:r>
            <a:endParaRPr lang="en-US" b="1" dirty="0">
              <a:solidFill>
                <a:srgbClr val="444444"/>
              </a:solidFill>
            </a:endParaRPr>
          </a:p>
          <a:p>
            <a:r>
              <a:rPr lang="en-US" dirty="0">
                <a:solidFill>
                  <a:srgbClr val="444444"/>
                </a:solidFill>
              </a:rPr>
              <a:t>Clearly links </a:t>
            </a:r>
            <a:r>
              <a:rPr lang="en-US" b="1" dirty="0">
                <a:solidFill>
                  <a:srgbClr val="444444"/>
                </a:solidFill>
              </a:rPr>
              <a:t>overpaid claims </a:t>
            </a:r>
            <a:r>
              <a:rPr lang="en-US" dirty="0">
                <a:solidFill>
                  <a:srgbClr val="444444"/>
                </a:solidFill>
              </a:rPr>
              <a:t>to the </a:t>
            </a:r>
            <a:r>
              <a:rPr lang="en-US" b="1" dirty="0">
                <a:solidFill>
                  <a:srgbClr val="444444"/>
                </a:solidFill>
              </a:rPr>
              <a:t>funding claim(s) </a:t>
            </a:r>
            <a:r>
              <a:rPr lang="en-US" dirty="0">
                <a:solidFill>
                  <a:srgbClr val="444444"/>
                </a:solidFill>
              </a:rPr>
              <a:t>used to offset them.</a:t>
            </a:r>
          </a:p>
          <a:p>
            <a:r>
              <a:rPr lang="en-US" dirty="0">
                <a:solidFill>
                  <a:srgbClr val="444444"/>
                </a:solidFill>
              </a:rPr>
              <a:t>Reduces manual research across multiple claim records.</a:t>
            </a:r>
          </a:p>
        </p:txBody>
      </p:sp>
      <p:sp>
        <p:nvSpPr>
          <p:cNvPr id="6" name="Slide Number Placeholder 5">
            <a:extLst>
              <a:ext uri="{FF2B5EF4-FFF2-40B4-BE49-F238E27FC236}">
                <a16:creationId xmlns:a16="http://schemas.microsoft.com/office/drawing/2014/main" id="{E3016355-CCBB-B3C9-9272-00859B9524BC}"/>
              </a:ext>
            </a:extLst>
          </p:cNvPr>
          <p:cNvSpPr>
            <a:spLocks noGrp="1"/>
          </p:cNvSpPr>
          <p:nvPr>
            <p:ph type="sldNum" sz="quarter" idx="11"/>
          </p:nvPr>
        </p:nvSpPr>
        <p:spPr/>
        <p:txBody>
          <a:bodyPr anchor="b">
            <a:normAutofit/>
          </a:bodyPr>
          <a:lstStyle/>
          <a:p>
            <a:pPr>
              <a:spcAft>
                <a:spcPts val="600"/>
              </a:spcAft>
            </a:pPr>
            <a:fld id="{23AA811B-2EBD-4900-905E-5BE206449611}" type="slidenum">
              <a:rPr lang="en-US" smtClean="0"/>
              <a:pPr>
                <a:spcAft>
                  <a:spcPts val="600"/>
                </a:spcAft>
              </a:pPr>
              <a:t>4</a:t>
            </a:fld>
            <a:endParaRPr lang="en-US"/>
          </a:p>
        </p:txBody>
      </p:sp>
      <p:graphicFrame>
        <p:nvGraphicFramePr>
          <p:cNvPr id="13" name="Content Placeholder 1">
            <a:extLst>
              <a:ext uri="{FF2B5EF4-FFF2-40B4-BE49-F238E27FC236}">
                <a16:creationId xmlns:a16="http://schemas.microsoft.com/office/drawing/2014/main" id="{DF15B4BF-7DE8-73E8-37DD-656E7E71D7D3}"/>
              </a:ext>
            </a:extLst>
          </p:cNvPr>
          <p:cNvGraphicFramePr>
            <a:graphicFrameLocks/>
          </p:cNvGraphicFramePr>
          <p:nvPr>
            <p:extLst>
              <p:ext uri="{D42A27DB-BD31-4B8C-83A1-F6EECF244321}">
                <p14:modId xmlns:p14="http://schemas.microsoft.com/office/powerpoint/2010/main" val="3960369719"/>
              </p:ext>
            </p:extLst>
          </p:nvPr>
        </p:nvGraphicFramePr>
        <p:xfrm>
          <a:off x="308382" y="3812062"/>
          <a:ext cx="11575236" cy="2444062"/>
        </p:xfrm>
        <a:graphic>
          <a:graphicData uri="http://schemas.openxmlformats.org/drawingml/2006/table">
            <a:tbl>
              <a:tblPr/>
              <a:tblGrid>
                <a:gridCol w="11575236">
                  <a:extLst>
                    <a:ext uri="{9D8B030D-6E8A-4147-A177-3AD203B41FA5}">
                      <a16:colId xmlns:a16="http://schemas.microsoft.com/office/drawing/2014/main" val="3099076555"/>
                    </a:ext>
                  </a:extLst>
                </a:gridCol>
              </a:tblGrid>
              <a:tr h="2444062">
                <a:tc>
                  <a:txBody>
                    <a:bodyPr/>
                    <a:lstStyle/>
                    <a:p>
                      <a:pPr algn="ctr" fontAlgn="t">
                        <a:lnSpc>
                          <a:spcPct val="100000"/>
                        </a:lnSpc>
                        <a:spcBef>
                          <a:spcPts val="1200"/>
                        </a:spcBef>
                        <a:spcAft>
                          <a:spcPts val="1200"/>
                        </a:spcAft>
                        <a:buNone/>
                      </a:pPr>
                      <a:r>
                        <a:rPr lang="en-US" sz="1600" b="1" i="0" dirty="0">
                          <a:solidFill>
                            <a:srgbClr val="444444"/>
                          </a:solidFill>
                          <a:effectLst/>
                          <a:latin typeface="+mn-lt"/>
                        </a:rPr>
                        <a:t>Key Features</a:t>
                      </a:r>
                    </a:p>
                    <a:p>
                      <a:pPr fontAlgn="t">
                        <a:lnSpc>
                          <a:spcPts val="1500"/>
                        </a:lnSpc>
                        <a:spcAft>
                          <a:spcPts val="1200"/>
                        </a:spcAft>
                        <a:buFont typeface="Arial" panose="020B0604020202020204" pitchFamily="34" charset="0"/>
                        <a:buChar char="•"/>
                      </a:pPr>
                      <a:r>
                        <a:rPr lang="en-US" sz="1600" b="0" i="0" dirty="0">
                          <a:solidFill>
                            <a:srgbClr val="444444"/>
                          </a:solidFill>
                          <a:effectLst/>
                          <a:latin typeface="+mn-lt"/>
                        </a:rPr>
                        <a:t>Identifies</a:t>
                      </a:r>
                      <a:r>
                        <a:rPr lang="en-US" sz="1600" b="1" i="0" dirty="0">
                          <a:solidFill>
                            <a:srgbClr val="444444"/>
                          </a:solidFill>
                          <a:effectLst/>
                          <a:latin typeface="+mn-lt"/>
                        </a:rPr>
                        <a:t> overpaid claims </a:t>
                      </a:r>
                      <a:r>
                        <a:rPr lang="en-US" sz="1600" b="0" i="0" dirty="0">
                          <a:solidFill>
                            <a:srgbClr val="444444"/>
                          </a:solidFill>
                          <a:effectLst/>
                          <a:latin typeface="+mn-lt"/>
                        </a:rPr>
                        <a:t>and </a:t>
                      </a:r>
                      <a:r>
                        <a:rPr lang="en-US" sz="1600" b="1" i="0" dirty="0">
                          <a:solidFill>
                            <a:srgbClr val="444444"/>
                          </a:solidFill>
                          <a:effectLst/>
                          <a:latin typeface="+mn-lt"/>
                        </a:rPr>
                        <a:t>offset amounts</a:t>
                      </a:r>
                      <a:r>
                        <a:rPr lang="en-US" sz="1600" b="0" i="0" dirty="0">
                          <a:solidFill>
                            <a:srgbClr val="444444"/>
                          </a:solidFill>
                          <a:effectLst/>
                          <a:latin typeface="+mn-lt"/>
                        </a:rPr>
                        <a:t>.</a:t>
                      </a:r>
                      <a:endParaRPr lang="en-US" sz="1600" b="1" i="0" dirty="0">
                        <a:solidFill>
                          <a:srgbClr val="444444"/>
                        </a:solidFill>
                        <a:effectLst/>
                        <a:latin typeface="+mn-lt"/>
                      </a:endParaRPr>
                    </a:p>
                    <a:p>
                      <a:pPr fontAlgn="t">
                        <a:lnSpc>
                          <a:spcPts val="1500"/>
                        </a:lnSpc>
                        <a:spcAft>
                          <a:spcPts val="1200"/>
                        </a:spcAft>
                        <a:buFont typeface="Arial" panose="020B0604020202020204" pitchFamily="34" charset="0"/>
                        <a:buChar char="•"/>
                      </a:pPr>
                      <a:r>
                        <a:rPr lang="en-US" sz="1600" b="0" i="0" dirty="0">
                          <a:solidFill>
                            <a:srgbClr val="444444"/>
                          </a:solidFill>
                          <a:effectLst/>
                          <a:latin typeface="+mn-lt"/>
                        </a:rPr>
                        <a:t>Search by TIN, with optional refinement by </a:t>
                      </a:r>
                      <a:r>
                        <a:rPr lang="en-US" sz="1600" b="1" i="0" dirty="0">
                          <a:solidFill>
                            <a:srgbClr val="444444"/>
                          </a:solidFill>
                          <a:effectLst/>
                          <a:latin typeface="+mn-lt"/>
                        </a:rPr>
                        <a:t>claim number </a:t>
                      </a:r>
                      <a:r>
                        <a:rPr lang="en-US" sz="1600" b="0" i="0" dirty="0">
                          <a:solidFill>
                            <a:srgbClr val="444444"/>
                          </a:solidFill>
                          <a:effectLst/>
                          <a:latin typeface="+mn-lt"/>
                        </a:rPr>
                        <a:t>and </a:t>
                      </a:r>
                      <a:r>
                        <a:rPr lang="en-US" sz="1600" b="1" i="0" dirty="0">
                          <a:solidFill>
                            <a:srgbClr val="444444"/>
                          </a:solidFill>
                          <a:effectLst/>
                          <a:latin typeface="+mn-lt"/>
                        </a:rPr>
                        <a:t>date of service </a:t>
                      </a:r>
                      <a:r>
                        <a:rPr lang="en-US" sz="1600" b="0" i="0" dirty="0">
                          <a:solidFill>
                            <a:srgbClr val="444444"/>
                          </a:solidFill>
                          <a:effectLst/>
                          <a:latin typeface="+mn-lt"/>
                        </a:rPr>
                        <a:t>(up to two years).</a:t>
                      </a:r>
                    </a:p>
                    <a:p>
                      <a:pPr fontAlgn="t">
                        <a:lnSpc>
                          <a:spcPts val="1500"/>
                        </a:lnSpc>
                        <a:spcAft>
                          <a:spcPts val="1200"/>
                        </a:spcAft>
                        <a:buFont typeface="Arial" panose="020B0604020202020204" pitchFamily="34" charset="0"/>
                        <a:buChar char="•"/>
                      </a:pPr>
                      <a:r>
                        <a:rPr lang="en-US" sz="1600" b="0" i="0" dirty="0">
                          <a:solidFill>
                            <a:srgbClr val="444444"/>
                          </a:solidFill>
                          <a:effectLst/>
                          <a:latin typeface="+mn-lt"/>
                        </a:rPr>
                        <a:t>Provides </a:t>
                      </a:r>
                      <a:r>
                        <a:rPr lang="en-US" sz="1600" b="1" i="0" dirty="0">
                          <a:solidFill>
                            <a:srgbClr val="444444"/>
                          </a:solidFill>
                          <a:effectLst/>
                          <a:latin typeface="+mn-lt"/>
                        </a:rPr>
                        <a:t>direct links</a:t>
                      </a:r>
                      <a:r>
                        <a:rPr lang="en-US" sz="1600" b="0" i="0" dirty="0">
                          <a:solidFill>
                            <a:srgbClr val="444444"/>
                          </a:solidFill>
                          <a:effectLst/>
                          <a:latin typeface="+mn-lt"/>
                        </a:rPr>
                        <a:t> to overpaid and funding claims (claim detail patient and payment pages).</a:t>
                      </a:r>
                    </a:p>
                    <a:p>
                      <a:pPr fontAlgn="t">
                        <a:lnSpc>
                          <a:spcPts val="1500"/>
                        </a:lnSpc>
                        <a:spcAft>
                          <a:spcPts val="1200"/>
                        </a:spcAft>
                        <a:buFont typeface="Arial" panose="020B0604020202020204" pitchFamily="34" charset="0"/>
                        <a:buChar char="•"/>
                      </a:pPr>
                      <a:r>
                        <a:rPr lang="en-US" sz="1600" b="0" i="0" dirty="0">
                          <a:solidFill>
                            <a:srgbClr val="444444"/>
                          </a:solidFill>
                          <a:effectLst/>
                          <a:latin typeface="+mn-lt"/>
                        </a:rPr>
                        <a:t>Enables </a:t>
                      </a:r>
                      <a:r>
                        <a:rPr lang="en-US" sz="1600" b="1" i="0" dirty="0">
                          <a:solidFill>
                            <a:srgbClr val="444444"/>
                          </a:solidFill>
                          <a:effectLst/>
                          <a:latin typeface="+mn-lt"/>
                        </a:rPr>
                        <a:t>bidirectional navigation</a:t>
                      </a:r>
                      <a:r>
                        <a:rPr lang="en-US" sz="1600" b="0" i="0" dirty="0">
                          <a:solidFill>
                            <a:srgbClr val="444444"/>
                          </a:solidFill>
                          <a:effectLst/>
                          <a:latin typeface="+mn-lt"/>
                        </a:rPr>
                        <a:t> between overpaid and funding claims.</a:t>
                      </a:r>
                    </a:p>
                    <a:p>
                      <a:pPr fontAlgn="t">
                        <a:lnSpc>
                          <a:spcPts val="1500"/>
                        </a:lnSpc>
                        <a:spcAft>
                          <a:spcPts val="1200"/>
                        </a:spcAft>
                        <a:buFont typeface="Arial" panose="020B0604020202020204" pitchFamily="34" charset="0"/>
                        <a:buChar char="•"/>
                      </a:pPr>
                      <a:r>
                        <a:rPr lang="en-US" sz="1600" b="0" i="0" dirty="0">
                          <a:solidFill>
                            <a:srgbClr val="444444"/>
                          </a:solidFill>
                          <a:effectLst/>
                          <a:latin typeface="+mn-lt"/>
                        </a:rPr>
                        <a:t>Downloadable </a:t>
                      </a:r>
                      <a:r>
                        <a:rPr lang="en-US" sz="1600" b="1" i="0" dirty="0">
                          <a:solidFill>
                            <a:srgbClr val="444444"/>
                          </a:solidFill>
                          <a:effectLst/>
                          <a:latin typeface="+mn-lt"/>
                        </a:rPr>
                        <a:t>CSV report</a:t>
                      </a:r>
                      <a:r>
                        <a:rPr lang="en-US" sz="1600" b="0" i="0" dirty="0">
                          <a:solidFill>
                            <a:srgbClr val="444444"/>
                          </a:solidFill>
                          <a:effectLst/>
                          <a:latin typeface="+mn-lt"/>
                        </a:rPr>
                        <a:t>, available for </a:t>
                      </a:r>
                      <a:r>
                        <a:rPr lang="en-US" sz="1600" b="1" i="0" dirty="0">
                          <a:solidFill>
                            <a:srgbClr val="444444"/>
                          </a:solidFill>
                          <a:effectLst/>
                          <a:latin typeface="+mn-lt"/>
                        </a:rPr>
                        <a:t>30 days </a:t>
                      </a:r>
                      <a:r>
                        <a:rPr lang="en-US" sz="1600" b="0" i="0" dirty="0">
                          <a:solidFill>
                            <a:srgbClr val="444444"/>
                          </a:solidFill>
                          <a:effectLst/>
                          <a:latin typeface="+mn-lt"/>
                        </a:rPr>
                        <a:t>on the Cigna for Health Care Professionals portal (CignaforHCP.com).</a:t>
                      </a:r>
                    </a:p>
                  </a:txBody>
                  <a:tcPr marL="74872" marR="74872" marT="37436" marB="37436">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178363"/>
                  </a:ext>
                </a:extLst>
              </a:tr>
            </a:tbl>
          </a:graphicData>
        </a:graphic>
      </p:graphicFrame>
      <p:sp>
        <p:nvSpPr>
          <p:cNvPr id="10" name="Content Placeholder 9">
            <a:extLst>
              <a:ext uri="{FF2B5EF4-FFF2-40B4-BE49-F238E27FC236}">
                <a16:creationId xmlns:a16="http://schemas.microsoft.com/office/drawing/2014/main" id="{9E6F96EA-CC91-D69B-545B-54FE73E3C504}"/>
              </a:ext>
            </a:extLst>
          </p:cNvPr>
          <p:cNvSpPr>
            <a:spLocks noGrp="1"/>
          </p:cNvSpPr>
          <p:nvPr>
            <p:ph sz="quarter" idx="13"/>
          </p:nvPr>
        </p:nvSpPr>
        <p:spPr>
          <a:xfrm>
            <a:off x="359998" y="1548000"/>
            <a:ext cx="5648400" cy="2066738"/>
          </a:xfrm>
        </p:spPr>
        <p:txBody>
          <a:bodyPr/>
          <a:lstStyle/>
          <a:p>
            <a:pPr marL="0" indent="0" algn="ctr">
              <a:buNone/>
            </a:pPr>
            <a:r>
              <a:rPr lang="en-US" b="1" dirty="0">
                <a:solidFill>
                  <a:srgbClr val="444444"/>
                </a:solidFill>
              </a:rPr>
              <a:t>What the Negative Balance Report (NBR) shows</a:t>
            </a:r>
          </a:p>
          <a:p>
            <a:r>
              <a:rPr lang="en-US" dirty="0">
                <a:solidFill>
                  <a:srgbClr val="444444"/>
                </a:solidFill>
              </a:rPr>
              <a:t>Overpaid claims that have been recovered through </a:t>
            </a:r>
            <a:r>
              <a:rPr lang="en-US" b="1" dirty="0">
                <a:solidFill>
                  <a:srgbClr val="444444"/>
                </a:solidFill>
              </a:rPr>
              <a:t>payment offsets or manual check.</a:t>
            </a:r>
          </a:p>
          <a:p>
            <a:r>
              <a:rPr lang="en-US" dirty="0">
                <a:solidFill>
                  <a:srgbClr val="444444"/>
                </a:solidFill>
              </a:rPr>
              <a:t>The </a:t>
            </a:r>
            <a:r>
              <a:rPr lang="en-US" b="1" dirty="0">
                <a:solidFill>
                  <a:srgbClr val="444444"/>
                </a:solidFill>
              </a:rPr>
              <a:t>amount recovered </a:t>
            </a:r>
            <a:r>
              <a:rPr lang="en-US" dirty="0">
                <a:solidFill>
                  <a:srgbClr val="444444"/>
                </a:solidFill>
              </a:rPr>
              <a:t>and the </a:t>
            </a:r>
            <a:r>
              <a:rPr lang="en-US" b="1" dirty="0">
                <a:solidFill>
                  <a:srgbClr val="444444"/>
                </a:solidFill>
              </a:rPr>
              <a:t>claims(s) used to fund the offset</a:t>
            </a:r>
            <a:r>
              <a:rPr lang="en-US" dirty="0">
                <a:solidFill>
                  <a:srgbClr val="444444"/>
                </a:solidFill>
              </a:rPr>
              <a:t>.</a:t>
            </a:r>
            <a:endParaRPr lang="en-US" b="1" dirty="0">
              <a:solidFill>
                <a:srgbClr val="444444"/>
              </a:solidFill>
            </a:endParaRPr>
          </a:p>
          <a:p>
            <a:r>
              <a:rPr lang="en-US" dirty="0">
                <a:solidFill>
                  <a:srgbClr val="444444"/>
                </a:solidFill>
              </a:rPr>
              <a:t>Results searchable primary by </a:t>
            </a:r>
            <a:r>
              <a:rPr lang="en-US" b="1" dirty="0">
                <a:solidFill>
                  <a:srgbClr val="444444"/>
                </a:solidFill>
              </a:rPr>
              <a:t>Tax Identification Number (TIN)</a:t>
            </a:r>
            <a:r>
              <a:rPr lang="en-US" dirty="0">
                <a:solidFill>
                  <a:srgbClr val="444444"/>
                </a:solidFill>
              </a:rPr>
              <a:t>.</a:t>
            </a:r>
          </a:p>
        </p:txBody>
      </p:sp>
      <p:cxnSp>
        <p:nvCxnSpPr>
          <p:cNvPr id="3" name="Straight Connector 2">
            <a:extLst>
              <a:ext uri="{FF2B5EF4-FFF2-40B4-BE49-F238E27FC236}">
                <a16:creationId xmlns:a16="http://schemas.microsoft.com/office/drawing/2014/main" id="{7AC38630-82E5-B0CC-02B1-39007DDE7729}"/>
              </a:ext>
            </a:extLst>
          </p:cNvPr>
          <p:cNvCxnSpPr>
            <a:cxnSpLocks/>
          </p:cNvCxnSpPr>
          <p:nvPr/>
        </p:nvCxnSpPr>
        <p:spPr>
          <a:xfrm>
            <a:off x="1981200" y="3614738"/>
            <a:ext cx="8229600" cy="0"/>
          </a:xfrm>
          <a:prstGeom prst="line">
            <a:avLst/>
          </a:prstGeom>
          <a:ln w="12700">
            <a:solidFill>
              <a:srgbClr val="C8D7D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100964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8671-1C49-5D14-C9D0-00C88473564C}"/>
              </a:ext>
            </a:extLst>
          </p:cNvPr>
          <p:cNvSpPr>
            <a:spLocks noGrp="1"/>
          </p:cNvSpPr>
          <p:nvPr>
            <p:ph type="ctrTitle"/>
          </p:nvPr>
        </p:nvSpPr>
        <p:spPr/>
        <p:txBody>
          <a:bodyPr/>
          <a:lstStyle/>
          <a:p>
            <a:r>
              <a:rPr lang="en-US" dirty="0"/>
              <a:t>Portal entitlements</a:t>
            </a:r>
          </a:p>
        </p:txBody>
      </p:sp>
      <p:sp>
        <p:nvSpPr>
          <p:cNvPr id="4" name="Slide Number Placeholder 3">
            <a:extLst>
              <a:ext uri="{FF2B5EF4-FFF2-40B4-BE49-F238E27FC236}">
                <a16:creationId xmlns:a16="http://schemas.microsoft.com/office/drawing/2014/main" id="{3D8FF925-E367-5629-8F4E-9B3B5215512B}"/>
              </a:ext>
            </a:extLst>
          </p:cNvPr>
          <p:cNvSpPr>
            <a:spLocks noGrp="1"/>
          </p:cNvSpPr>
          <p:nvPr>
            <p:ph type="sldNum" sz="quarter" idx="12"/>
          </p:nvPr>
        </p:nvSpPr>
        <p:spPr>
          <a:prstGeom prst="rect">
            <a:avLst/>
          </a:prstGeom>
        </p:spPr>
        <p:txBody>
          <a:bodyPr vert="horz" lIns="0" tIns="0" rIns="0" bIns="0" rtlCol="0" anchor="b" anchorCtr="0"/>
          <a:lstStyle>
            <a:defPPr>
              <a:defRPr lang="en-US"/>
            </a:defPPr>
            <a:lvl1pPr marL="0" algn="r" defTabSz="914400" rtl="0" eaLnBrk="1" latinLnBrk="0" hangingPunct="1">
              <a:defRPr sz="1000" b="1" kern="1200" spc="0" baseline="0">
                <a:solidFill>
                  <a:schemeClr val="accent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pPr/>
              <a:t>5</a:t>
            </a:fld>
            <a:endParaRPr lang="en-US" dirty="0"/>
          </a:p>
        </p:txBody>
      </p:sp>
    </p:spTree>
    <p:custDataLst>
      <p:custData r:id="rId1"/>
      <p:custData r:id="rId2"/>
      <p:tags r:id="rId3"/>
    </p:custDataLst>
    <p:extLst>
      <p:ext uri="{BB962C8B-B14F-4D97-AF65-F5344CB8AC3E}">
        <p14:creationId xmlns:p14="http://schemas.microsoft.com/office/powerpoint/2010/main" val="118115563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C0F2-674D-8E04-8F42-AACD69E13406}"/>
              </a:ext>
            </a:extLst>
          </p:cNvPr>
          <p:cNvSpPr>
            <a:spLocks noGrp="1"/>
          </p:cNvSpPr>
          <p:nvPr>
            <p:ph type="title"/>
          </p:nvPr>
        </p:nvSpPr>
        <p:spPr/>
        <p:txBody>
          <a:bodyPr/>
          <a:lstStyle/>
          <a:p>
            <a:r>
              <a:rPr lang="en-US" dirty="0"/>
              <a:t>Entitlements </a:t>
            </a:r>
            <a:br>
              <a:rPr lang="en-US" dirty="0"/>
            </a:br>
            <a:endParaRPr lang="en-US" dirty="0"/>
          </a:p>
        </p:txBody>
      </p:sp>
      <p:sp>
        <p:nvSpPr>
          <p:cNvPr id="6" name="Slide Number Placeholder 5">
            <a:extLst>
              <a:ext uri="{FF2B5EF4-FFF2-40B4-BE49-F238E27FC236}">
                <a16:creationId xmlns:a16="http://schemas.microsoft.com/office/drawing/2014/main" id="{E7070B41-B9F5-3C8C-B099-4D55D0EBE52F}"/>
              </a:ext>
            </a:extLst>
          </p:cNvPr>
          <p:cNvSpPr>
            <a:spLocks noGrp="1"/>
          </p:cNvSpPr>
          <p:nvPr>
            <p:ph type="sldNum" sz="quarter" idx="11"/>
          </p:nvPr>
        </p:nvSpPr>
        <p:spPr/>
        <p:txBody>
          <a:bodyPr/>
          <a:lstStyle/>
          <a:p>
            <a:fld id="{23AA811B-2EBD-4900-905E-5BE206449611}" type="slidenum">
              <a:rPr lang="en-US" smtClean="0"/>
              <a:pPr/>
              <a:t>6</a:t>
            </a:fld>
            <a:endParaRPr lang="en-US" dirty="0"/>
          </a:p>
        </p:txBody>
      </p:sp>
      <p:pic>
        <p:nvPicPr>
          <p:cNvPr id="8" name="Picture 7">
            <a:extLst>
              <a:ext uri="{FF2B5EF4-FFF2-40B4-BE49-F238E27FC236}">
                <a16:creationId xmlns:a16="http://schemas.microsoft.com/office/drawing/2014/main" id="{2813AC3E-5333-E277-BCCF-99FA1E3C012D}"/>
              </a:ext>
            </a:extLst>
          </p:cNvPr>
          <p:cNvPicPr>
            <a:picLocks noChangeAspect="1"/>
          </p:cNvPicPr>
          <p:nvPr/>
        </p:nvPicPr>
        <p:blipFill>
          <a:blip r:embed="rId4"/>
          <a:stretch>
            <a:fillRect/>
          </a:stretch>
        </p:blipFill>
        <p:spPr>
          <a:xfrm>
            <a:off x="2066032" y="850979"/>
            <a:ext cx="9784080" cy="5244407"/>
          </a:xfrm>
          <a:prstGeom prst="rect">
            <a:avLst/>
          </a:prstGeom>
          <a:effectLst>
            <a:outerShdw blurRad="63500" sx="102000" sy="102000" algn="ctr" rotWithShape="0">
              <a:prstClr val="black">
                <a:alpha val="40000"/>
              </a:prstClr>
            </a:outerShdw>
          </a:effectLst>
        </p:spPr>
      </p:pic>
      <p:cxnSp>
        <p:nvCxnSpPr>
          <p:cNvPr id="9" name="Straight Arrow Connector 8">
            <a:extLst>
              <a:ext uri="{FF2B5EF4-FFF2-40B4-BE49-F238E27FC236}">
                <a16:creationId xmlns:a16="http://schemas.microsoft.com/office/drawing/2014/main" id="{5C056431-19C1-62E9-3B68-FC516F3F39D2}"/>
              </a:ext>
            </a:extLst>
          </p:cNvPr>
          <p:cNvCxnSpPr/>
          <p:nvPr/>
        </p:nvCxnSpPr>
        <p:spPr>
          <a:xfrm flipH="1" flipV="1">
            <a:off x="10967730" y="1214766"/>
            <a:ext cx="274320" cy="91440"/>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29" name="Group 28">
            <a:extLst>
              <a:ext uri="{FF2B5EF4-FFF2-40B4-BE49-F238E27FC236}">
                <a16:creationId xmlns:a16="http://schemas.microsoft.com/office/drawing/2014/main" id="{0B150ACC-9EA9-FCCF-05DB-C985ABCDC7CA}"/>
              </a:ext>
            </a:extLst>
          </p:cNvPr>
          <p:cNvGrpSpPr/>
          <p:nvPr/>
        </p:nvGrpSpPr>
        <p:grpSpPr>
          <a:xfrm>
            <a:off x="9875520" y="1362456"/>
            <a:ext cx="1371600" cy="1197821"/>
            <a:chOff x="694432" y="988682"/>
            <a:chExt cx="1371600" cy="1197821"/>
          </a:xfrm>
          <a:effectLst>
            <a:outerShdw blurRad="63500" sx="102000" sy="102000" algn="ctr" rotWithShape="0">
              <a:prstClr val="black">
                <a:alpha val="40000"/>
              </a:prstClr>
            </a:outerShdw>
          </a:effectLst>
        </p:grpSpPr>
        <p:pic>
          <p:nvPicPr>
            <p:cNvPr id="13" name="Picture 12">
              <a:extLst>
                <a:ext uri="{FF2B5EF4-FFF2-40B4-BE49-F238E27FC236}">
                  <a16:creationId xmlns:a16="http://schemas.microsoft.com/office/drawing/2014/main" id="{8FA7F3ED-0002-8CA7-3377-30A41265FBF4}"/>
                </a:ext>
              </a:extLst>
            </p:cNvPr>
            <p:cNvPicPr>
              <a:picLocks noChangeAspect="1"/>
            </p:cNvPicPr>
            <p:nvPr/>
          </p:nvPicPr>
          <p:blipFill>
            <a:blip r:embed="rId5"/>
            <a:stretch>
              <a:fillRect/>
            </a:stretch>
          </p:blipFill>
          <p:spPr>
            <a:xfrm>
              <a:off x="694432" y="988682"/>
              <a:ext cx="1371600" cy="1197821"/>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
          <p:nvSpPr>
            <p:cNvPr id="12" name="TextBox 11">
              <a:extLst>
                <a:ext uri="{FF2B5EF4-FFF2-40B4-BE49-F238E27FC236}">
                  <a16:creationId xmlns:a16="http://schemas.microsoft.com/office/drawing/2014/main" id="{C798C268-4D75-423E-6CD9-1575F14DBAB1}"/>
                </a:ext>
              </a:extLst>
            </p:cNvPr>
            <p:cNvSpPr txBox="1"/>
            <p:nvPr/>
          </p:nvSpPr>
          <p:spPr>
            <a:xfrm>
              <a:off x="1403007" y="1109239"/>
              <a:ext cx="520673" cy="123111"/>
            </a:xfrm>
            <a:prstGeom prst="rect">
              <a:avLst/>
            </a:prstGeom>
            <a:solidFill>
              <a:schemeClr val="bg1"/>
            </a:solidFill>
          </p:spPr>
          <p:txBody>
            <a:bodyPr wrap="square" lIns="0" tIns="0" rIns="0" bIns="0" rtlCol="0">
              <a:spAutoFit/>
            </a:bodyPr>
            <a:lstStyle/>
            <a:p>
              <a:pPr algn="l"/>
              <a:r>
                <a:rPr lang="en-US" sz="800" dirty="0">
                  <a:latin typeface="Articulate" panose="02000503040000020004" pitchFamily="2" charset="0"/>
                </a:rPr>
                <a:t>(Tester2)</a:t>
              </a:r>
            </a:p>
          </p:txBody>
        </p:sp>
      </p:grpSp>
      <p:pic>
        <p:nvPicPr>
          <p:cNvPr id="30" name="Picture 29">
            <a:extLst>
              <a:ext uri="{FF2B5EF4-FFF2-40B4-BE49-F238E27FC236}">
                <a16:creationId xmlns:a16="http://schemas.microsoft.com/office/drawing/2014/main" id="{B3102D4F-45D0-A2E3-B798-DF90500868F3}"/>
              </a:ext>
            </a:extLst>
          </p:cNvPr>
          <p:cNvPicPr>
            <a:picLocks noChangeAspect="1"/>
          </p:cNvPicPr>
          <p:nvPr/>
        </p:nvPicPr>
        <p:blipFill>
          <a:blip r:embed="rId6"/>
          <a:stretch>
            <a:fillRect/>
          </a:stretch>
        </p:blipFill>
        <p:spPr>
          <a:xfrm>
            <a:off x="2816352" y="1161288"/>
            <a:ext cx="7863840" cy="4542427"/>
          </a:xfrm>
          <a:prstGeom prst="rect">
            <a:avLst/>
          </a:prstGeom>
          <a:effectLst>
            <a:outerShdw blurRad="63500" sx="102000" sy="102000" algn="ctr" rotWithShape="0">
              <a:prstClr val="black">
                <a:alpha val="40000"/>
              </a:prstClr>
            </a:outerShdw>
          </a:effectLst>
        </p:spPr>
      </p:pic>
      <p:cxnSp>
        <p:nvCxnSpPr>
          <p:cNvPr id="32" name="Straight Arrow Connector 31">
            <a:extLst>
              <a:ext uri="{FF2B5EF4-FFF2-40B4-BE49-F238E27FC236}">
                <a16:creationId xmlns:a16="http://schemas.microsoft.com/office/drawing/2014/main" id="{25DA925D-D092-AF1D-9BE2-FF4DDDD9E31E}"/>
              </a:ext>
            </a:extLst>
          </p:cNvPr>
          <p:cNvCxnSpPr/>
          <p:nvPr/>
        </p:nvCxnSpPr>
        <p:spPr>
          <a:xfrm flipH="1" flipV="1">
            <a:off x="3705929" y="2679192"/>
            <a:ext cx="274320" cy="91440"/>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3" name="Picture 32">
            <a:extLst>
              <a:ext uri="{FF2B5EF4-FFF2-40B4-BE49-F238E27FC236}">
                <a16:creationId xmlns:a16="http://schemas.microsoft.com/office/drawing/2014/main" id="{1229C651-12AC-42BF-78A5-A3F28726418E}"/>
              </a:ext>
            </a:extLst>
          </p:cNvPr>
          <p:cNvPicPr>
            <a:picLocks noChangeAspect="1"/>
          </p:cNvPicPr>
          <p:nvPr/>
        </p:nvPicPr>
        <p:blipFill>
          <a:blip r:embed="rId7"/>
          <a:stretch>
            <a:fillRect/>
          </a:stretch>
        </p:blipFill>
        <p:spPr>
          <a:xfrm>
            <a:off x="1051560" y="1133856"/>
            <a:ext cx="10789920" cy="4481244"/>
          </a:xfrm>
          <a:prstGeom prst="rect">
            <a:avLst/>
          </a:prstGeom>
          <a:effectLst>
            <a:outerShdw blurRad="63500" sx="102000" sy="102000" algn="ctr" rotWithShape="0">
              <a:prstClr val="black">
                <a:alpha val="40000"/>
              </a:prstClr>
            </a:outerShdw>
          </a:effectLst>
        </p:spPr>
      </p:pic>
      <p:cxnSp>
        <p:nvCxnSpPr>
          <p:cNvPr id="34" name="Straight Connector 33">
            <a:extLst>
              <a:ext uri="{FF2B5EF4-FFF2-40B4-BE49-F238E27FC236}">
                <a16:creationId xmlns:a16="http://schemas.microsoft.com/office/drawing/2014/main" id="{CA0FC103-98DB-A342-38E5-9F8672E6CFA3}"/>
              </a:ext>
            </a:extLst>
          </p:cNvPr>
          <p:cNvCxnSpPr/>
          <p:nvPr/>
        </p:nvCxnSpPr>
        <p:spPr>
          <a:xfrm>
            <a:off x="3894640" y="5358384"/>
            <a:ext cx="3594942"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5" name="Straight Arrow Connector 34">
            <a:extLst>
              <a:ext uri="{FF2B5EF4-FFF2-40B4-BE49-F238E27FC236}">
                <a16:creationId xmlns:a16="http://schemas.microsoft.com/office/drawing/2014/main" id="{6DF47FB9-E12B-45C8-6D33-A1DEB05A2B39}"/>
              </a:ext>
            </a:extLst>
          </p:cNvPr>
          <p:cNvCxnSpPr/>
          <p:nvPr/>
        </p:nvCxnSpPr>
        <p:spPr>
          <a:xfrm flipV="1">
            <a:off x="9784080" y="5373039"/>
            <a:ext cx="274320" cy="91440"/>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D1381733-EB63-C163-DCAC-425AB000A02B}"/>
              </a:ext>
            </a:extLst>
          </p:cNvPr>
          <p:cNvCxnSpPr/>
          <p:nvPr/>
        </p:nvCxnSpPr>
        <p:spPr>
          <a:xfrm flipH="1" flipV="1">
            <a:off x="11110391" y="1847697"/>
            <a:ext cx="274320" cy="91440"/>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6" name="Picture 35">
            <a:extLst>
              <a:ext uri="{FF2B5EF4-FFF2-40B4-BE49-F238E27FC236}">
                <a16:creationId xmlns:a16="http://schemas.microsoft.com/office/drawing/2014/main" id="{0A6B5343-4791-7D54-E5DE-E1EF2BD6DE3D}"/>
              </a:ext>
            </a:extLst>
          </p:cNvPr>
          <p:cNvPicPr>
            <a:picLocks noChangeAspect="1"/>
          </p:cNvPicPr>
          <p:nvPr/>
        </p:nvPicPr>
        <p:blipFill>
          <a:blip r:embed="rId8"/>
          <a:stretch>
            <a:fillRect/>
          </a:stretch>
        </p:blipFill>
        <p:spPr>
          <a:xfrm>
            <a:off x="868680" y="841248"/>
            <a:ext cx="10972800" cy="4782301"/>
          </a:xfrm>
          <a:prstGeom prst="rect">
            <a:avLst/>
          </a:prstGeom>
          <a:effectLst>
            <a:outerShdw blurRad="63500" sx="102000" sy="102000" algn="ctr" rotWithShape="0">
              <a:prstClr val="black">
                <a:alpha val="40000"/>
              </a:prstClr>
            </a:outerShdw>
          </a:effectLst>
        </p:spPr>
      </p:pic>
      <p:pic>
        <p:nvPicPr>
          <p:cNvPr id="37" name="Picture 36">
            <a:extLst>
              <a:ext uri="{FF2B5EF4-FFF2-40B4-BE49-F238E27FC236}">
                <a16:creationId xmlns:a16="http://schemas.microsoft.com/office/drawing/2014/main" id="{628DAE4D-4452-5C77-64CF-04676CF902D1}"/>
              </a:ext>
            </a:extLst>
          </p:cNvPr>
          <p:cNvPicPr>
            <a:picLocks noChangeAspect="1"/>
          </p:cNvPicPr>
          <p:nvPr/>
        </p:nvPicPr>
        <p:blipFill>
          <a:blip r:embed="rId9"/>
          <a:stretch>
            <a:fillRect/>
          </a:stretch>
        </p:blipFill>
        <p:spPr>
          <a:xfrm>
            <a:off x="3767328" y="3621024"/>
            <a:ext cx="1005840" cy="1367416"/>
          </a:xfrm>
          <a:prstGeom prst="rect">
            <a:avLst/>
          </a:prstGeom>
        </p:spPr>
      </p:pic>
      <p:cxnSp>
        <p:nvCxnSpPr>
          <p:cNvPr id="39" name="Straight Arrow Connector 38">
            <a:extLst>
              <a:ext uri="{FF2B5EF4-FFF2-40B4-BE49-F238E27FC236}">
                <a16:creationId xmlns:a16="http://schemas.microsoft.com/office/drawing/2014/main" id="{1F823BA4-0FFA-D5DC-8289-51A055A2AE80}"/>
              </a:ext>
            </a:extLst>
          </p:cNvPr>
          <p:cNvCxnSpPr>
            <a:cxnSpLocks/>
          </p:cNvCxnSpPr>
          <p:nvPr/>
        </p:nvCxnSpPr>
        <p:spPr>
          <a:xfrm flipH="1" flipV="1">
            <a:off x="5111496" y="5001768"/>
            <a:ext cx="274320" cy="91440"/>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 name="Picture 4">
            <a:extLst>
              <a:ext uri="{FF2B5EF4-FFF2-40B4-BE49-F238E27FC236}">
                <a16:creationId xmlns:a16="http://schemas.microsoft.com/office/drawing/2014/main" id="{74DF517B-B448-0723-662A-D78288438914}"/>
              </a:ext>
            </a:extLst>
          </p:cNvPr>
          <p:cNvPicPr>
            <a:picLocks noChangeAspect="1"/>
          </p:cNvPicPr>
          <p:nvPr/>
        </p:nvPicPr>
        <p:blipFill>
          <a:blip r:embed="rId10"/>
          <a:stretch>
            <a:fillRect/>
          </a:stretch>
        </p:blipFill>
        <p:spPr>
          <a:xfrm>
            <a:off x="3666744" y="338328"/>
            <a:ext cx="5486400" cy="6243760"/>
          </a:xfrm>
          <a:prstGeom prst="rect">
            <a:avLst/>
          </a:prstGeom>
          <a:effectLst>
            <a:outerShdw blurRad="63500" sx="102000" sy="102000" algn="ctr" rotWithShape="0">
              <a:prstClr val="black">
                <a:alpha val="40000"/>
              </a:prstClr>
            </a:outerShdw>
          </a:effectLst>
        </p:spPr>
      </p:pic>
      <p:cxnSp>
        <p:nvCxnSpPr>
          <p:cNvPr id="38" name="Straight Arrow Connector 37">
            <a:extLst>
              <a:ext uri="{FF2B5EF4-FFF2-40B4-BE49-F238E27FC236}">
                <a16:creationId xmlns:a16="http://schemas.microsoft.com/office/drawing/2014/main" id="{CAC1202D-1335-C8BD-2E77-D22AC58D1B1F}"/>
              </a:ext>
            </a:extLst>
          </p:cNvPr>
          <p:cNvCxnSpPr>
            <a:cxnSpLocks/>
          </p:cNvCxnSpPr>
          <p:nvPr/>
        </p:nvCxnSpPr>
        <p:spPr>
          <a:xfrm flipH="1" flipV="1">
            <a:off x="4828032" y="4325112"/>
            <a:ext cx="274320" cy="91440"/>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2" name="Rectangle: Rounded Corners 41">
            <a:extLst>
              <a:ext uri="{FF2B5EF4-FFF2-40B4-BE49-F238E27FC236}">
                <a16:creationId xmlns:a16="http://schemas.microsoft.com/office/drawing/2014/main" id="{2DEC417C-AA64-D7EA-2358-07C6BA58FEBF}"/>
              </a:ext>
            </a:extLst>
          </p:cNvPr>
          <p:cNvSpPr/>
          <p:nvPr/>
        </p:nvSpPr>
        <p:spPr>
          <a:xfrm>
            <a:off x="3688553" y="5518106"/>
            <a:ext cx="4435539" cy="452828"/>
          </a:xfrm>
          <a:prstGeom prst="roundRect">
            <a:avLst/>
          </a:prstGeom>
          <a:solidFill>
            <a:schemeClr val="tx2">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err="1"/>
          </a:p>
        </p:txBody>
      </p:sp>
      <p:sp>
        <p:nvSpPr>
          <p:cNvPr id="7" name="Rectangle: Rounded Corners 6">
            <a:extLst>
              <a:ext uri="{FF2B5EF4-FFF2-40B4-BE49-F238E27FC236}">
                <a16:creationId xmlns:a16="http://schemas.microsoft.com/office/drawing/2014/main" id="{78B50A52-D4F1-87ED-2E53-6A410A4209C5}"/>
              </a:ext>
            </a:extLst>
          </p:cNvPr>
          <p:cNvSpPr/>
          <p:nvPr/>
        </p:nvSpPr>
        <p:spPr>
          <a:xfrm>
            <a:off x="3889368" y="3563938"/>
            <a:ext cx="914400" cy="254589"/>
          </a:xfrm>
          <a:prstGeom prst="roundRect">
            <a:avLst/>
          </a:prstGeom>
          <a:noFill/>
          <a:ln w="1905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Tree>
    <p:custDataLst>
      <p:tags r:id="rId1"/>
    </p:custDataLst>
    <p:extLst>
      <p:ext uri="{BB962C8B-B14F-4D97-AF65-F5344CB8AC3E}">
        <p14:creationId xmlns:p14="http://schemas.microsoft.com/office/powerpoint/2010/main" val="1195785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1" presetClass="exit" presetSubtype="0" fill="hold" nodeType="with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2000"/>
                                        <p:tgtEl>
                                          <p:spTgt spid="30"/>
                                        </p:tgtEl>
                                      </p:cBhvr>
                                    </p:animEffect>
                                  </p:childTnLst>
                                </p:cTn>
                              </p:par>
                              <p:par>
                                <p:cTn id="25" presetID="1" presetClass="exit" presetSubtype="0" fill="hold"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right)">
                                      <p:cBhvr>
                                        <p:cTn id="35" dur="500"/>
                                        <p:tgtEl>
                                          <p:spTgt spid="32"/>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2000"/>
                                        <p:tgtEl>
                                          <p:spTgt spid="33"/>
                                        </p:tgtEl>
                                      </p:cBhvr>
                                    </p:animEffect>
                                  </p:childTnLst>
                                </p:cTn>
                              </p:par>
                              <p:par>
                                <p:cTn id="40" presetID="1" presetClass="exit" presetSubtype="0" fill="hold" nodeType="withEffect">
                                  <p:stCondLst>
                                    <p:cond delay="0"/>
                                  </p:stCondLst>
                                  <p:childTnLst>
                                    <p:set>
                                      <p:cBhvr>
                                        <p:cTn id="41" dur="1" fill="hold">
                                          <p:stCondLst>
                                            <p:cond delay="0"/>
                                          </p:stCondLst>
                                        </p:cTn>
                                        <p:tgtEl>
                                          <p:spTgt spid="3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1000"/>
                                        <p:tgtEl>
                                          <p:spTgt spid="34"/>
                                        </p:tgtEl>
                                      </p:cBhvr>
                                    </p:animEffect>
                                  </p:childTnLst>
                                </p:cTn>
                              </p:par>
                            </p:childTnLst>
                          </p:cTn>
                        </p:par>
                        <p:par>
                          <p:cTn id="49" fill="hold">
                            <p:stCondLst>
                              <p:cond delay="1000"/>
                            </p:stCondLst>
                            <p:childTnLst>
                              <p:par>
                                <p:cTn id="50" presetID="1" presetClass="entr" presetSubtype="0"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par>
                          <p:cTn id="52" fill="hold">
                            <p:stCondLst>
                              <p:cond delay="1000"/>
                            </p:stCondLst>
                            <p:childTnLst>
                              <p:par>
                                <p:cTn id="53" presetID="63" presetClass="path" presetSubtype="0" accel="50000" decel="50000" fill="hold" nodeType="afterEffect">
                                  <p:stCondLst>
                                    <p:cond delay="0"/>
                                  </p:stCondLst>
                                  <p:childTnLst>
                                    <p:animMotion origin="layout" path="M -2.29167E-6 4.44444E-6 L 0.04154 -0.01899 " pathEditMode="relative" rAng="0" ptsTypes="AA">
                                      <p:cBhvr>
                                        <p:cTn id="54" dur="2000" fill="hold"/>
                                        <p:tgtEl>
                                          <p:spTgt spid="35"/>
                                        </p:tgtEl>
                                        <p:attrNameLst>
                                          <p:attrName>ppt_x</p:attrName>
                                          <p:attrName>ppt_y</p:attrName>
                                        </p:attrNameLst>
                                      </p:cBhvr>
                                      <p:rCtr x="2070" y="-949"/>
                                    </p:animMotion>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childTnLst>
                                </p:cTn>
                              </p:par>
                              <p:par>
                                <p:cTn id="59" presetID="1" presetClass="exit" presetSubtype="0" fill="hold" nodeType="withEffect">
                                  <p:stCondLst>
                                    <p:cond delay="0"/>
                                  </p:stCondLst>
                                  <p:childTnLst>
                                    <p:set>
                                      <p:cBhvr>
                                        <p:cTn id="60" dur="1" fill="hold">
                                          <p:stCondLst>
                                            <p:cond delay="0"/>
                                          </p:stCondLst>
                                        </p:cTn>
                                        <p:tgtEl>
                                          <p:spTgt spid="33"/>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5"/>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par>
                          <p:cTn id="69" fill="hold">
                            <p:stCondLst>
                              <p:cond delay="0"/>
                            </p:stCondLst>
                            <p:childTnLst>
                              <p:par>
                                <p:cTn id="70" presetID="63" presetClass="path" presetSubtype="0" accel="50000" decel="50000" fill="hold" nodeType="afterEffect">
                                  <p:stCondLst>
                                    <p:cond delay="0"/>
                                  </p:stCondLst>
                                  <p:childTnLst>
                                    <p:animMotion origin="layout" path="M 1.45833E-6 1.11111E-6 L -0.03399 -0.03241 " pathEditMode="relative" rAng="0" ptsTypes="AA">
                                      <p:cBhvr>
                                        <p:cTn id="71" dur="2000" fill="hold"/>
                                        <p:tgtEl>
                                          <p:spTgt spid="39"/>
                                        </p:tgtEl>
                                        <p:attrNameLst>
                                          <p:attrName>ppt_x</p:attrName>
                                          <p:attrName>ppt_y</p:attrName>
                                        </p:attrNameLst>
                                      </p:cBhvr>
                                      <p:rCtr x="-1706" y="-1620"/>
                                    </p:animMotion>
                                  </p:childTnLst>
                                </p:cTn>
                              </p:par>
                            </p:childTnLst>
                          </p:cTn>
                        </p:par>
                        <p:par>
                          <p:cTn id="72" fill="hold">
                            <p:stCondLst>
                              <p:cond delay="2000"/>
                            </p:stCondLst>
                            <p:childTnLst>
                              <p:par>
                                <p:cTn id="73" presetID="22" presetClass="entr" presetSubtype="4"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00"/>
                                        <p:tgtEl>
                                          <p:spTgt spid="37"/>
                                        </p:tgtEl>
                                      </p:cBhvr>
                                    </p:animEffect>
                                  </p:childTnLst>
                                </p:cTn>
                              </p:par>
                              <p:par>
                                <p:cTn id="76" presetID="1" presetClass="exit" presetSubtype="0" fill="hold" nodeType="withEffect">
                                  <p:stCondLst>
                                    <p:cond delay="0"/>
                                  </p:stCondLst>
                                  <p:childTnLst>
                                    <p:set>
                                      <p:cBhvr>
                                        <p:cTn id="77" dur="1" fill="hold">
                                          <p:stCondLst>
                                            <p:cond delay="0"/>
                                          </p:stCondLst>
                                        </p:cTn>
                                        <p:tgtEl>
                                          <p:spTgt spid="39"/>
                                        </p:tgtEl>
                                        <p:attrNameLst>
                                          <p:attrName>style.visibility</p:attrName>
                                        </p:attrNameLst>
                                      </p:cBhvr>
                                      <p:to>
                                        <p:strVal val="hidden"/>
                                      </p:to>
                                    </p:set>
                                  </p:childTnLst>
                                </p:cTn>
                              </p:par>
                            </p:childTnLst>
                          </p:cTn>
                        </p:par>
                        <p:par>
                          <p:cTn id="78" fill="hold">
                            <p:stCondLst>
                              <p:cond delay="2500"/>
                            </p:stCondLst>
                            <p:childTnLst>
                              <p:par>
                                <p:cTn id="79" presetID="1" presetClass="entr" presetSubtype="0"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par>
                          <p:cTn id="81" fill="hold">
                            <p:stCondLst>
                              <p:cond delay="2500"/>
                            </p:stCondLst>
                            <p:childTnLst>
                              <p:par>
                                <p:cTn id="82" presetID="63" presetClass="path" presetSubtype="0" accel="50000" decel="50000" fill="hold" nodeType="afterEffect">
                                  <p:stCondLst>
                                    <p:cond delay="0"/>
                                  </p:stCondLst>
                                  <p:childTnLst>
                                    <p:animMotion origin="layout" path="M -1.45833E-6 -4.81481E-6 L -0.03398 -0.0324 " pathEditMode="relative" rAng="0" ptsTypes="AA">
                                      <p:cBhvr>
                                        <p:cTn id="83" dur="2000" fill="hold"/>
                                        <p:tgtEl>
                                          <p:spTgt spid="38"/>
                                        </p:tgtEl>
                                        <p:attrNameLst>
                                          <p:attrName>ppt_x</p:attrName>
                                          <p:attrName>ppt_y</p:attrName>
                                        </p:attrNameLst>
                                      </p:cBhvr>
                                      <p:rCtr x="-1706" y="-1620"/>
                                    </p:animMotion>
                                  </p:childTnLst>
                                </p:cTn>
                              </p:par>
                            </p:childTnLst>
                          </p:cTn>
                        </p:par>
                        <p:par>
                          <p:cTn id="84" fill="hold">
                            <p:stCondLst>
                              <p:cond delay="4500"/>
                            </p:stCondLst>
                            <p:childTnLst>
                              <p:par>
                                <p:cTn id="85" presetID="10"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500"/>
                                        <p:tgtEl>
                                          <p:spTgt spid="5"/>
                                        </p:tgtEl>
                                      </p:cBhvr>
                                    </p:animEffect>
                                  </p:childTnLst>
                                </p:cTn>
                              </p:par>
                              <p:par>
                                <p:cTn id="88" presetID="1" presetClass="exit" presetSubtype="0" fill="hold" nodeType="withEffect">
                                  <p:stCondLst>
                                    <p:cond delay="0"/>
                                  </p:stCondLst>
                                  <p:childTnLst>
                                    <p:set>
                                      <p:cBhvr>
                                        <p:cTn id="89" dur="1" fill="hold">
                                          <p:stCondLst>
                                            <p:cond delay="0"/>
                                          </p:stCondLst>
                                        </p:cTn>
                                        <p:tgtEl>
                                          <p:spTgt spid="38"/>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6"/>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5"/>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3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circle(in)">
                                      <p:cBhvr>
                                        <p:cTn id="100" dur="2000"/>
                                        <p:tgtEl>
                                          <p:spTgt spid="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par>
                                <p:cTn id="106" presetID="1" presetClass="exit" presetSubtype="0" fill="hold" grpId="1" nodeType="withEffect">
                                  <p:stCondLst>
                                    <p:cond delay="0"/>
                                  </p:stCondLst>
                                  <p:childTnLst>
                                    <p:set>
                                      <p:cBhvr>
                                        <p:cTn id="107" dur="1" fill="hold">
                                          <p:stCondLst>
                                            <p:cond delay="0"/>
                                          </p:stCondLst>
                                        </p:cTn>
                                        <p:tgtEl>
                                          <p:spTgt spid="7"/>
                                        </p:tgtEl>
                                        <p:attrNameLst>
                                          <p:attrName>style.visibility</p:attrName>
                                        </p:attrNameLst>
                                      </p:cBhvr>
                                      <p:to>
                                        <p:strVal val="hidden"/>
                                      </p:to>
                                    </p:set>
                                  </p:childTnLst>
                                </p:cTn>
                              </p:par>
                              <p:par>
                                <p:cTn id="108" presetID="26" presetClass="emph" presetSubtype="0" repeatCount="2000" fill="hold" grpId="1" nodeType="withEffect">
                                  <p:stCondLst>
                                    <p:cond delay="500"/>
                                  </p:stCondLst>
                                  <p:childTnLst>
                                    <p:animEffect transition="out" filter="fade">
                                      <p:cBhvr>
                                        <p:cTn id="109" dur="1000" tmFilter="0, 0; .2, .5; .8, .5; 1, 0"/>
                                        <p:tgtEl>
                                          <p:spTgt spid="42"/>
                                        </p:tgtEl>
                                      </p:cBhvr>
                                    </p:animEffect>
                                    <p:animScale>
                                      <p:cBhvr>
                                        <p:cTn id="110" dur="500" autoRev="1"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inoculars reflecting a sunset and laying on table by the sea">
            <a:extLst>
              <a:ext uri="{FF2B5EF4-FFF2-40B4-BE49-F238E27FC236}">
                <a16:creationId xmlns:a16="http://schemas.microsoft.com/office/drawing/2014/main" id="{5D8B6F98-644E-4D22-50AA-FEE5DCCF23B1}"/>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9590" r="19590"/>
          <a:stretch>
            <a:fillRect/>
          </a:stretch>
        </p:blipFill>
        <p:spPr/>
      </p:pic>
      <p:sp>
        <p:nvSpPr>
          <p:cNvPr id="7" name="Title 6">
            <a:extLst>
              <a:ext uri="{FF2B5EF4-FFF2-40B4-BE49-F238E27FC236}">
                <a16:creationId xmlns:a16="http://schemas.microsoft.com/office/drawing/2014/main" id="{67A6DD38-FA0C-0405-652D-1D9B100C2F55}"/>
              </a:ext>
            </a:extLst>
          </p:cNvPr>
          <p:cNvSpPr>
            <a:spLocks noGrp="1"/>
          </p:cNvSpPr>
          <p:nvPr>
            <p:ph type="ctrTitle"/>
          </p:nvPr>
        </p:nvSpPr>
        <p:spPr/>
        <p:txBody>
          <a:bodyPr/>
          <a:lstStyle/>
          <a:p>
            <a:r>
              <a:rPr lang="en-US" dirty="0"/>
              <a:t>Where to find the report</a:t>
            </a:r>
          </a:p>
        </p:txBody>
      </p:sp>
      <p:sp>
        <p:nvSpPr>
          <p:cNvPr id="6" name="Slide Number Placeholder 5">
            <a:extLst>
              <a:ext uri="{FF2B5EF4-FFF2-40B4-BE49-F238E27FC236}">
                <a16:creationId xmlns:a16="http://schemas.microsoft.com/office/drawing/2014/main" id="{9509C3F0-115A-E75A-FA8D-DA53CC391806}"/>
              </a:ext>
            </a:extLst>
          </p:cNvPr>
          <p:cNvSpPr>
            <a:spLocks noGrp="1"/>
          </p:cNvSpPr>
          <p:nvPr>
            <p:ph type="sldNum" sz="quarter" idx="12"/>
          </p:nvPr>
        </p:nvSpPr>
        <p:spPr/>
        <p:txBody>
          <a:bodyPr/>
          <a:lstStyle/>
          <a:p>
            <a:fld id="{23AA811B-2EBD-4900-905E-5BE206449611}" type="slidenum">
              <a:rPr lang="en-US" smtClean="0"/>
              <a:pPr/>
              <a:t>7</a:t>
            </a:fld>
            <a:endParaRPr lang="en-US" dirty="0"/>
          </a:p>
        </p:txBody>
      </p:sp>
    </p:spTree>
    <p:custDataLst>
      <p:tags r:id="rId1"/>
    </p:custDataLst>
    <p:extLst>
      <p:ext uri="{BB962C8B-B14F-4D97-AF65-F5344CB8AC3E}">
        <p14:creationId xmlns:p14="http://schemas.microsoft.com/office/powerpoint/2010/main" val="11955579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CF08-D43D-8758-B1B3-998715B4AAF4}"/>
              </a:ext>
            </a:extLst>
          </p:cNvPr>
          <p:cNvSpPr>
            <a:spLocks noGrp="1"/>
          </p:cNvSpPr>
          <p:nvPr>
            <p:ph type="title"/>
          </p:nvPr>
        </p:nvSpPr>
        <p:spPr/>
        <p:txBody>
          <a:bodyPr/>
          <a:lstStyle/>
          <a:p>
            <a:r>
              <a:rPr lang="en-US" dirty="0"/>
              <a:t>Report location</a:t>
            </a:r>
          </a:p>
        </p:txBody>
      </p:sp>
      <p:sp>
        <p:nvSpPr>
          <p:cNvPr id="3" name="Content Placeholder 2">
            <a:extLst>
              <a:ext uri="{FF2B5EF4-FFF2-40B4-BE49-F238E27FC236}">
                <a16:creationId xmlns:a16="http://schemas.microsoft.com/office/drawing/2014/main" id="{25E99B1A-82F0-708F-F7C1-35A8F1EF3296}"/>
              </a:ext>
            </a:extLst>
          </p:cNvPr>
          <p:cNvSpPr>
            <a:spLocks noGrp="1"/>
          </p:cNvSpPr>
          <p:nvPr>
            <p:ph sz="quarter" idx="13"/>
          </p:nvPr>
        </p:nvSpPr>
        <p:spPr>
          <a:xfrm>
            <a:off x="2360262" y="903095"/>
            <a:ext cx="6604696" cy="532799"/>
          </a:xfrm>
          <a:solidFill>
            <a:schemeClr val="accent4"/>
          </a:solidFill>
        </p:spPr>
        <p:txBody>
          <a:bodyPr/>
          <a:lstStyle/>
          <a:p>
            <a:pPr marL="0" indent="0" algn="ctr">
              <a:buNone/>
            </a:pPr>
            <a:endParaRPr lang="en-US" sz="500" dirty="0">
              <a:solidFill>
                <a:schemeClr val="bg1"/>
              </a:solidFill>
            </a:endParaRPr>
          </a:p>
          <a:p>
            <a:pPr marL="91440" indent="0">
              <a:buNone/>
            </a:pPr>
            <a:r>
              <a:rPr lang="en-US" dirty="0">
                <a:solidFill>
                  <a:schemeClr val="bg1"/>
                </a:solidFill>
              </a:rPr>
              <a:t>The report is located on the </a:t>
            </a:r>
            <a:r>
              <a:rPr lang="en-US" b="1" i="1" dirty="0">
                <a:solidFill>
                  <a:schemeClr val="bg1"/>
                </a:solidFill>
              </a:rPr>
              <a:t>Reports</a:t>
            </a:r>
            <a:r>
              <a:rPr lang="en-US" dirty="0">
                <a:solidFill>
                  <a:schemeClr val="bg1"/>
                </a:solidFill>
              </a:rPr>
              <a:t> page.</a:t>
            </a:r>
          </a:p>
          <a:p>
            <a:pPr marL="0" indent="0" algn="ctr">
              <a:buNone/>
            </a:pPr>
            <a:endParaRPr lang="en-US" dirty="0">
              <a:solidFill>
                <a:schemeClr val="bg1"/>
              </a:solidFill>
            </a:endParaRPr>
          </a:p>
        </p:txBody>
      </p:sp>
      <p:pic>
        <p:nvPicPr>
          <p:cNvPr id="9" name="Content Placeholder 8">
            <a:extLst>
              <a:ext uri="{FF2B5EF4-FFF2-40B4-BE49-F238E27FC236}">
                <a16:creationId xmlns:a16="http://schemas.microsoft.com/office/drawing/2014/main" id="{A6859F4D-DE47-F3D1-4F87-1EA860613B19}"/>
              </a:ext>
            </a:extLst>
          </p:cNvPr>
          <p:cNvPicPr>
            <a:picLocks noGrp="1" noChangeAspect="1"/>
          </p:cNvPicPr>
          <p:nvPr>
            <p:ph sz="quarter" idx="14"/>
          </p:nvPr>
        </p:nvPicPr>
        <p:blipFill>
          <a:blip r:embed="rId4"/>
          <a:stretch>
            <a:fillRect/>
          </a:stretch>
        </p:blipFill>
        <p:spPr>
          <a:xfrm>
            <a:off x="1293512" y="1880795"/>
            <a:ext cx="9596437" cy="2098275"/>
          </a:xfrm>
          <a:prstGeom prst="rect">
            <a:avLst/>
          </a:prstGeom>
          <a:effectLst>
            <a:outerShdw blurRad="63500" sx="102000" sy="102000" algn="ctr" rotWithShape="0">
              <a:prstClr val="black">
                <a:alpha val="40000"/>
              </a:prstClr>
            </a:outerShdw>
          </a:effectLst>
        </p:spPr>
      </p:pic>
      <p:sp>
        <p:nvSpPr>
          <p:cNvPr id="6" name="Slide Number Placeholder 5">
            <a:extLst>
              <a:ext uri="{FF2B5EF4-FFF2-40B4-BE49-F238E27FC236}">
                <a16:creationId xmlns:a16="http://schemas.microsoft.com/office/drawing/2014/main" id="{39285B2B-C7E6-13B2-F1B6-A9DC1C283672}"/>
              </a:ext>
            </a:extLst>
          </p:cNvPr>
          <p:cNvSpPr>
            <a:spLocks noGrp="1"/>
          </p:cNvSpPr>
          <p:nvPr>
            <p:ph type="sldNum" sz="quarter" idx="11"/>
          </p:nvPr>
        </p:nvSpPr>
        <p:spPr/>
        <p:txBody>
          <a:bodyPr/>
          <a:lstStyle/>
          <a:p>
            <a:fld id="{23AA811B-2EBD-4900-905E-5BE206449611}" type="slidenum">
              <a:rPr lang="en-US" smtClean="0"/>
              <a:pPr/>
              <a:t>8</a:t>
            </a:fld>
            <a:endParaRPr lang="en-US" dirty="0"/>
          </a:p>
        </p:txBody>
      </p:sp>
      <p:cxnSp>
        <p:nvCxnSpPr>
          <p:cNvPr id="11" name="Straight Arrow Connector 10">
            <a:extLst>
              <a:ext uri="{FF2B5EF4-FFF2-40B4-BE49-F238E27FC236}">
                <a16:creationId xmlns:a16="http://schemas.microsoft.com/office/drawing/2014/main" id="{F7EAB8EC-00B5-6BAB-F743-4C67B30F8ABA}"/>
              </a:ext>
            </a:extLst>
          </p:cNvPr>
          <p:cNvCxnSpPr>
            <a:cxnSpLocks/>
          </p:cNvCxnSpPr>
          <p:nvPr/>
        </p:nvCxnSpPr>
        <p:spPr>
          <a:xfrm flipH="1" flipV="1">
            <a:off x="4651505" y="2986087"/>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5" name="Picture 14">
            <a:extLst>
              <a:ext uri="{FF2B5EF4-FFF2-40B4-BE49-F238E27FC236}">
                <a16:creationId xmlns:a16="http://schemas.microsoft.com/office/drawing/2014/main" id="{86FDDFB2-64BD-30E1-C948-D1194E442645}"/>
              </a:ext>
            </a:extLst>
          </p:cNvPr>
          <p:cNvPicPr>
            <a:picLocks noChangeAspect="1"/>
          </p:cNvPicPr>
          <p:nvPr/>
        </p:nvPicPr>
        <p:blipFill>
          <a:blip r:embed="rId5">
            <a:alphaModFix/>
          </a:blip>
          <a:srcRect r="3232"/>
          <a:stretch>
            <a:fillRect/>
          </a:stretch>
        </p:blipFill>
        <p:spPr>
          <a:xfrm>
            <a:off x="4052859" y="2801346"/>
            <a:ext cx="1592720" cy="1468304"/>
          </a:xfrm>
          <a:prstGeom prst="rect">
            <a:avLst/>
          </a:prstGeom>
          <a:effectLst>
            <a:outerShdw blurRad="50800" dist="38100" dir="8100000" algn="tr" rotWithShape="0">
              <a:prstClr val="black">
                <a:alpha val="40000"/>
              </a:prstClr>
            </a:outerShdw>
          </a:effectLst>
        </p:spPr>
      </p:pic>
      <p:cxnSp>
        <p:nvCxnSpPr>
          <p:cNvPr id="16" name="Straight Arrow Connector 15">
            <a:extLst>
              <a:ext uri="{FF2B5EF4-FFF2-40B4-BE49-F238E27FC236}">
                <a16:creationId xmlns:a16="http://schemas.microsoft.com/office/drawing/2014/main" id="{137F5C8E-AD5E-3AF0-93BE-ED200D72DC7B}"/>
              </a:ext>
            </a:extLst>
          </p:cNvPr>
          <p:cNvCxnSpPr>
            <a:cxnSpLocks/>
          </p:cNvCxnSpPr>
          <p:nvPr/>
        </p:nvCxnSpPr>
        <p:spPr>
          <a:xfrm flipH="1" flipV="1">
            <a:off x="5568286" y="4057208"/>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2" name="Picture 21">
            <a:extLst>
              <a:ext uri="{FF2B5EF4-FFF2-40B4-BE49-F238E27FC236}">
                <a16:creationId xmlns:a16="http://schemas.microsoft.com/office/drawing/2014/main" id="{631AD6FD-7107-8D33-8D9B-C21B55EA0D81}"/>
              </a:ext>
            </a:extLst>
          </p:cNvPr>
          <p:cNvPicPr>
            <a:picLocks noChangeAspect="1"/>
          </p:cNvPicPr>
          <p:nvPr/>
        </p:nvPicPr>
        <p:blipFill>
          <a:blip r:embed="rId6">
            <a:alphaModFix/>
          </a:blip>
          <a:stretch>
            <a:fillRect/>
          </a:stretch>
        </p:blipFill>
        <p:spPr>
          <a:xfrm>
            <a:off x="1293512" y="1733057"/>
            <a:ext cx="7955280" cy="3470154"/>
          </a:xfrm>
          <a:prstGeom prst="rect">
            <a:avLst/>
          </a:prstGeom>
          <a:effectLst>
            <a:outerShdw blurRad="63500" sx="102000" sy="102000" algn="ctr" rotWithShape="0">
              <a:prstClr val="black">
                <a:alpha val="40000"/>
              </a:prstClr>
            </a:outerShdw>
          </a:effectLst>
        </p:spPr>
      </p:pic>
      <p:cxnSp>
        <p:nvCxnSpPr>
          <p:cNvPr id="20" name="Straight Arrow Connector 19">
            <a:extLst>
              <a:ext uri="{FF2B5EF4-FFF2-40B4-BE49-F238E27FC236}">
                <a16:creationId xmlns:a16="http://schemas.microsoft.com/office/drawing/2014/main" id="{1CF84D4B-E245-C550-1F2D-6F6683FF1F52}"/>
              </a:ext>
            </a:extLst>
          </p:cNvPr>
          <p:cNvCxnSpPr>
            <a:cxnSpLocks/>
          </p:cNvCxnSpPr>
          <p:nvPr/>
        </p:nvCxnSpPr>
        <p:spPr>
          <a:xfrm flipH="1" flipV="1">
            <a:off x="6948225" y="2941390"/>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6" name="Picture 25">
            <a:extLst>
              <a:ext uri="{FF2B5EF4-FFF2-40B4-BE49-F238E27FC236}">
                <a16:creationId xmlns:a16="http://schemas.microsoft.com/office/drawing/2014/main" id="{6523E4A6-8C08-4677-4690-FF68B7B3ADE3}"/>
              </a:ext>
            </a:extLst>
          </p:cNvPr>
          <p:cNvPicPr>
            <a:picLocks noChangeAspect="1"/>
          </p:cNvPicPr>
          <p:nvPr/>
        </p:nvPicPr>
        <p:blipFill>
          <a:blip r:embed="rId7"/>
          <a:stretch>
            <a:fillRect/>
          </a:stretch>
        </p:blipFill>
        <p:spPr>
          <a:xfrm>
            <a:off x="1361740" y="3110783"/>
            <a:ext cx="5852160" cy="1274720"/>
          </a:xfrm>
          <a:prstGeom prst="rect">
            <a:avLst/>
          </a:prstGeom>
          <a:effectLst>
            <a:outerShdw blurRad="50800" dist="38100" dir="5400000" algn="t" rotWithShape="0">
              <a:prstClr val="black">
                <a:alpha val="40000"/>
              </a:prstClr>
            </a:outerShdw>
          </a:effectLst>
        </p:spPr>
      </p:pic>
      <p:cxnSp>
        <p:nvCxnSpPr>
          <p:cNvPr id="27" name="Straight Arrow Connector 26">
            <a:extLst>
              <a:ext uri="{FF2B5EF4-FFF2-40B4-BE49-F238E27FC236}">
                <a16:creationId xmlns:a16="http://schemas.microsoft.com/office/drawing/2014/main" id="{5CDBDD4A-D5D1-34F5-628D-EA92E14857C7}"/>
              </a:ext>
            </a:extLst>
          </p:cNvPr>
          <p:cNvCxnSpPr>
            <a:cxnSpLocks/>
          </p:cNvCxnSpPr>
          <p:nvPr/>
        </p:nvCxnSpPr>
        <p:spPr>
          <a:xfrm flipH="1" flipV="1">
            <a:off x="3888549" y="4281788"/>
            <a:ext cx="274320" cy="91440"/>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 name="Picture 4">
            <a:extLst>
              <a:ext uri="{FF2B5EF4-FFF2-40B4-BE49-F238E27FC236}">
                <a16:creationId xmlns:a16="http://schemas.microsoft.com/office/drawing/2014/main" id="{65C86748-B9B3-D55C-77D1-8F62167C6614}"/>
              </a:ext>
            </a:extLst>
          </p:cNvPr>
          <p:cNvPicPr>
            <a:picLocks noChangeAspect="1"/>
          </p:cNvPicPr>
          <p:nvPr/>
        </p:nvPicPr>
        <p:blipFill>
          <a:blip r:embed="rId8">
            <a:alphaModFix/>
          </a:blip>
          <a:srcRect b="4442"/>
          <a:stretch>
            <a:fillRect/>
          </a:stretch>
        </p:blipFill>
        <p:spPr>
          <a:xfrm>
            <a:off x="1474010" y="94465"/>
            <a:ext cx="9235440" cy="6669069"/>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2153605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 presetClass="exit" presetSubtype="0" fill="hold" nodeType="with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1000"/>
                                        <p:tgtEl>
                                          <p:spTgt spid="26"/>
                                        </p:tgtEl>
                                      </p:cBhvr>
                                    </p:animEffect>
                                  </p:childTnLst>
                                </p:cTn>
                              </p:par>
                              <p:par>
                                <p:cTn id="38" presetID="1" presetClass="exit" presetSubtype="0" fill="hold" nodeType="withEffect">
                                  <p:stCondLst>
                                    <p:cond delay="0"/>
                                  </p:stCondLst>
                                  <p:childTnLst>
                                    <p:set>
                                      <p:cBhvr>
                                        <p:cTn id="39" dur="1" fill="hold">
                                          <p:stCondLst>
                                            <p:cond delay="0"/>
                                          </p:stCondLst>
                                        </p:cTn>
                                        <p:tgtEl>
                                          <p:spTgt spid="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right)">
                                      <p:cBhvr>
                                        <p:cTn id="44" dur="500"/>
                                        <p:tgtEl>
                                          <p:spTgt spid="27"/>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 presetClass="exit" presetSubtype="0" fill="hold" nodeType="with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6"/>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9012BE-C62C-49D0-846F-EF26F4B0A9C6}"/>
              </a:ext>
            </a:extLst>
          </p:cNvPr>
          <p:cNvSpPr>
            <a:spLocks noGrp="1"/>
          </p:cNvSpPr>
          <p:nvPr>
            <p:ph type="ctrTitle"/>
          </p:nvPr>
        </p:nvSpPr>
        <p:spPr/>
        <p:txBody>
          <a:bodyPr/>
          <a:lstStyle/>
          <a:p>
            <a:r>
              <a:rPr lang="en-US" dirty="0"/>
              <a:t>Report page layout</a:t>
            </a:r>
          </a:p>
        </p:txBody>
      </p:sp>
      <p:sp>
        <p:nvSpPr>
          <p:cNvPr id="6" name="Slide Number Placeholder 5">
            <a:extLst>
              <a:ext uri="{FF2B5EF4-FFF2-40B4-BE49-F238E27FC236}">
                <a16:creationId xmlns:a16="http://schemas.microsoft.com/office/drawing/2014/main" id="{8CAC9634-68CF-FAE6-4557-993EC87EB83A}"/>
              </a:ext>
            </a:extLst>
          </p:cNvPr>
          <p:cNvSpPr>
            <a:spLocks noGrp="1"/>
          </p:cNvSpPr>
          <p:nvPr>
            <p:ph type="sldNum" sz="quarter" idx="12"/>
          </p:nvPr>
        </p:nvSpPr>
        <p:spPr/>
        <p:txBody>
          <a:bodyPr/>
          <a:lstStyle/>
          <a:p>
            <a:fld id="{23AA811B-2EBD-4900-905E-5BE206449611}" type="slidenum">
              <a:rPr lang="en-US" smtClean="0"/>
              <a:pPr/>
              <a:t>9</a:t>
            </a:fld>
            <a:endParaRPr lang="en-US" dirty="0"/>
          </a:p>
        </p:txBody>
      </p:sp>
    </p:spTree>
    <p:custDataLst>
      <p:tags r:id="rId1"/>
    </p:custDataLst>
    <p:extLst>
      <p:ext uri="{BB962C8B-B14F-4D97-AF65-F5344CB8AC3E}">
        <p14:creationId xmlns:p14="http://schemas.microsoft.com/office/powerpoint/2010/main" val="3112977206"/>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ARTICULATE_DESIGN_ID_CIGNA HEALTHCARE" val="xGNPwNEb"/>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Cigna Healthcar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Evernorth.potx" id="{CF99AB89-BA1D-443F-B964-59F6B3F98DD3}" vid="{9B147206-36C6-4C9B-A1BE-3863A2B43C27}"/>
    </a:ext>
  </a:extLst>
</a:theme>
</file>

<file path=ppt/theme/theme2.xml><?xml version="1.0" encoding="utf-8"?>
<a:theme xmlns:a="http://schemas.openxmlformats.org/drawingml/2006/main" name="Office-tema">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xml><?xml version="1.0" encoding="utf-8"?>
<TemplafySlideFormConfiguration><![CDATA[{"formFields":[{"distinct":true,"hideIfNoUserInteractionRequired":false,"required":false,"defaultValue":"n/a","autoSelectFirstOption":false,"helpTexts":{"prefix":"","postfix":""},"spacing":{},"shareValue":false,"type":"dropDown","dataSourceName":"InternalUseStamps","dataSourceFieldName":"Name","name":"Cigna_Confidentiality","label":"Internal Stamp Only"}],"formDataEntries":[]}]]></TemplafySlideFormConfiguration>
</file>

<file path=customXml/item12.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5.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7.xml><?xml version="1.0" encoding="utf-8"?>
<TemplafySlideFormConfiguration><![CDATA[{"formFields":[],"formDataEntries":[]}]]></TemplafySlideFormConfiguration>
</file>

<file path=customXml/item18.xml><?xml version="1.0" encoding="utf-8"?>
<TemplafyTemplateConfiguration><![CDATA[{"elementsMetadata":[{"type":"shape","id":"3d26a05f-5a57-4f71-8f5b-7cb18be1a139","elementConfiguration":{"binding":"{{StringJoin(\" \", DataSources.ConfidentialityDisclaimers[\"Cigna Healthcare\"].ConfidentialityText,\"©\", FormatDateTime(Now(), \"yyyy\"), DataSources.ConfidentialityDisclaimers[\"Cigna Healthcare\"].CopyrightText)}}","visibility":"","type":"text","disableUpdates":false}},{"type":"shape","id":"451eaa98-8cd9-4a86-95d6-08eac45ba4dd","elementConfiguration":{"binding":"{{Form.Cigna_Confidentiality.InternalUseTextShort}}","visibility":"","type":"text","disableUpdates":false}},{"type":"shape","id":"36eb2f80-1be5-4a33-8ce0-df8d3f229917","elementConfiguration":{"binding":"{{StringJoin(\" \", DataSources.ConfidentialityDisclaimers[\"Cigna Healthcare\"].ConfidentialityText,\"©\", FormatDateTime(Now(), \"yyyy\"), DataSources.ConfidentialityDisclaimers[\"Cigna Healthcare\"].CopyrightText)}}","visibility":"","type":"text","disableUpdates":false}},{"type":"shape","id":"d5210b5d-8af3-4428-bde2-e9a7d1e21bf6","elementConfiguration":{"binding":"{{Form.Cigna_Confidentiality.InternalUseTextShort}}","visibility":"","type":"text","disableUpdates":false}},{"type":"shape","id":"f77194a4-917a-4d80-baf8-26be2d39a395","elementConfiguration":{"binding":"{{StringJoin(\" \", DataSources.ConfidentialityDisclaimers[\"Cigna Healthcare\"].ConfidentialityText,\"©\", FormatDateTime(Now(), \"yyyy\"), DataSources.ConfidentialityDisclaimers[\"Cigna Healthcare\"].CopyrightText)}}","visibility":"","type":"text","disableUpdates":false}},{"type":"shape","id":"bb3f8888-bb5b-4c86-a258-3e5507bfccba","elementConfiguration":{"binding":"{{Form.Cigna_Confidentiality.InternalUseTextShort}}","visibility":"","type":"text","disableUpdates":false}},{"type":"shape","id":"9281823c-0bc7-41c3-9630-ccafb0a79ae9","elementConfiguration":{"binding":"{{StringJoin(\" \", DataSources.ConfidentialityDisclaimers[\"Cigna Healthcare\"].ConfidentialityText,\"©\", FormatDateTime(Now(), \"yyyy\"), DataSources.ConfidentialityDisclaimers[\"Cigna Healthcare\"].CopyrightText)}}","visibility":"","type":"text","disableUpdates":false}},{"type":"shape","id":"626145de-a175-4ad3-9b6b-05e6a6eb5365","elementConfiguration":{"binding":"{{Form.Cigna_Confidentiality.InternalUseTextShort}}","visibility":"","type":"text","disableUpdates":false}},{"type":"shape","id":"889ff163-c199-4d0b-97cc-2daa8f57cf4d","elementConfiguration":{"binding":"{{StringJoin(\" \", DataSources.ConfidentialityDisclaimers[\"Cigna Healthcare\"].ConfidentialityText,\"©\", FormatDateTime(Now(), \"yyyy\"), DataSources.ConfidentialityDisclaimers[\"Cigna Healthcare\"].CopyrightText)}}","visibility":"","type":"text","disableUpdates":false}},{"type":"shape","id":"50f054c5-aa83-4686-8e37-d02aeff7f51c","elementConfiguration":{"binding":"{{Form.Cigna_Confidentiality.InternalUseTextShort}}","visibility":"","type":"text","disableUpdates":false}},{"type":"shape","id":"ed9d8ab0-6911-4def-8848-50ad688a8501","elementConfiguration":{"binding":"{{StringJoin(\" \", DataSources.ConfidentialityDisclaimers[\"Cigna Healthcare\"].ConfidentialityText,\"©\", FormatDateTime(Now(), \"yyyy\"), DataSources.ConfidentialityDisclaimers[\"Cigna Healthcare\"].CopyrightText)}}","visibility":"","type":"text","disableUpdates":false}},{"type":"shape","id":"c30cf4f8-1f14-438d-aa71-eb489abeb2c3","elementConfiguration":{"binding":"{{Form.Cigna_Confidentiality.InternalUseTextShort}}","visibility":"","type":"text","disableUpdates":false}},{"type":"shape","id":"a5b61a47-f6c4-4b47-ace6-e6d80fef29bf","elementConfiguration":{"binding":"{{StringJoin(\" \", DataSources.ConfidentialityDisclaimers[\"Cigna Healthcare\"].ConfidentialityText,\"©\", FormatDateTime(Now(), \"yyyy\"), DataSources.ConfidentialityDisclaimers[\"Cigna Healthcare\"].CopyrightText)}}","visibility":"","type":"text","disableUpdates":false}},{"type":"shape","id":"3eac159b-ac98-4fc8-aa85-fe3e1324ad02","elementConfiguration":{"binding":"{{Form.Cigna_Confidentiality.InternalUseTextShort}}","visibility":"","type":"text","disableUpdates":false}},{"type":"shape","id":"72b584c4-2633-4086-bc23-081270537847","elementConfiguration":{"binding":"{{StringJoin(\" \", DataSources.ConfidentialityDisclaimers[\"Cigna Healthcare\"].ConfidentialityText,\"©\", FormatDateTime(Now(), \"yyyy\"), DataSources.ConfidentialityDisclaimers[\"Cigna Healthcare\"].CopyrightText)}}","visibility":"","type":"text","disableUpdates":false}},{"type":"shape","id":"f5be2d52-704c-4e3f-9048-b0c1e7aaa618","elementConfiguration":{"binding":"{{Form.Cigna_Confidentiality.InternalUseTextShort}}","visibility":"","type":"text","disableUpdates":false}},{"type":"shape","id":"47ea6adf-2074-4bf9-b22b-9b273e7453bb","elementConfiguration":{"binding":"{{StringJoin(\" \", DataSources.ConfidentialityDisclaimers[\"Cigna Healthcare\"].ConfidentialityText,\"©\", FormatDateTime(Now(), \"yyyy\"), DataSources.ConfidentialityDisclaimers[\"Cigna Healthcare\"].CopyrightText)}}","visibility":"","type":"text","disableUpdates":false}},{"type":"shape","id":"ce70bf4e-d181-4db0-bae8-518e4a96bf8b","elementConfiguration":{"binding":"{{Form.Cigna_Confidentiality.InternalUseTextShort}}","visibility":"","type":"text","disableUpdates":false}},{"type":"shape","id":"77fde3fd-4b8c-42a2-8b6a-5684b66e9904","elementConfiguration":{"binding":"{{StringJoin(\" \", DataSources.ConfidentialityDisclaimers[\"Cigna Healthcare\"].ConfidentialityText,\"©\", FormatDateTime(Now(), \"yyyy\"), DataSources.ConfidentialityDisclaimers[\"Cigna Healthcare\"].CopyrightText)}}","visibility":"","type":"text","disableUpdates":false}},{"type":"shape","id":"c7402520-7946-4ae1-8d5d-0a2ef1c47dc3","elementConfiguration":{"binding":"{{Form.Cigna_Confidentiality.InternalUseTextShort}}","visibility":"","type":"text","disableUpdates":false}},{"type":"shape","id":"fe40483c-5d3a-4dd2-a1a4-c188ba27540c","elementConfiguration":{"binding":"{{StringJoin(\" \", DataSources.ConfidentialityDisclaimers[\"Cigna Healthcare\"].ConfidentialityText,\"©\", FormatDateTime(Now(), \"yyyy\"), DataSources.ConfidentialityDisclaimers[\"Cigna Healthcare\"].CopyrightText)}}","visibility":"","type":"text","disableUpdates":false}},{"type":"shape","id":"59371423-dd36-47ba-aebc-eaf0b97ec813","elementConfiguration":{"binding":"{{Form.Cigna_Confidentiality.InternalUseTextShort}}","visibility":"","type":"text","disableUpdates":false}},{"type":"shape","id":"24097208-b74f-437b-9f44-4a478e37e0d9","elementConfiguration":{"binding":"{{StringJoin(\" \", DataSources.ConfidentialityDisclaimers[\"Cigna Healthcare\"].ConfidentialityText,\"©\", FormatDateTime(Now(), \"yyyy\"), DataSources.ConfidentialityDisclaimers[\"Cigna Healthcare\"].CopyrightText)}}","visibility":"","type":"text","disableUpdates":false}},{"type":"shape","id":"8462b319-b253-434d-b63e-c6f39a6f4928","elementConfiguration":{"binding":"{{Form.Cigna_Confidentiality.InternalUseTextShort}}","visibility":"","type":"text","disableUpdates":false}},{"type":"shape","id":"447bb09f-d19a-4780-a4f8-f96e31c638a1","elementConfiguration":{"binding":"{{StringJoin(\" \", DataSources.ConfidentialityDisclaimers[\"Cigna Healthcare\"].ConfidentialityText,\"©\", FormatDateTime(Now(), \"yyyy\"), DataSources.ConfidentialityDisclaimers[\"Cigna Healthcare\"].CopyrightText)}}","visibility":"","type":"text","disableUpdates":false}},{"type":"shape","id":"6296014b-4a40-4664-9425-a5f677958fdd","elementConfiguration":{"binding":"{{Form.Cigna_Confidentiality.InternalUseTextShort}}","visibility":"","type":"text","disableUpdates":false}},{"type":"shape","id":"40ad182e-7de5-4962-9fcc-004f4a4021a0","elementConfiguration":{"binding":"{{StringJoin(\" \", DataSources.ConfidentialityDisclaimers[\"Cigna Healthcare\"].ConfidentialityText,\"©\", FormatDateTime(Now(), \"yyyy\"), DataSources.ConfidentialityDisclaimers[\"Cigna Healthcare\"].CopyrightText)}}","visibility":"","type":"text","disableUpdates":false}},{"type":"shape","id":"1956d1f1-5732-4b8f-a386-e6e1724c2f6f","elementConfiguration":{"binding":"{{Form.Cigna_Confidentiality.InternalUseTextShort}}","visibility":"","type":"text","disableUpdates":false}},{"type":"shape","id":"c7f36b52-6b37-4703-b0de-776663251c77","elementConfiguration":{"binding":"{{StringJoin(\" \", DataSources.ConfidentialityDisclaimers[\"Cigna Healthcare\"].ConfidentialityText,\"©\", FormatDateTime(Now(), \"yyyy\"), DataSources.ConfidentialityDisclaimers[\"Cigna Healthcare\"].CopyrightText)}}","visibility":"","type":"text","disableUpdates":false}},{"type":"shape","id":"be5e4ef0-8b8b-4905-9d9a-c5b2346f246e","elementConfiguration":{"binding":"{{Form.Cigna_Confidentiality.InternalUseTextShort}}","visibility":"","type":"text","disableUpdates":false}},{"type":"shape","id":"03cfee30-a254-45f4-9a54-1793b54961ee","elementConfiguration":{"binding":"{{StringJoin(\" \", DataSources.ConfidentialityDisclaimers[\"Cigna Healthcare\"].ConfidentialityText,\"©\", FormatDateTime(Now(), \"yyyy\"), DataSources.ConfidentialityDisclaimers[\"Cigna Healthcare\"].CopyrightText)}}","visibility":"","type":"text","disableUpdates":false}},{"type":"shape","id":"b8f03a9c-9380-4b56-9885-d5340e4d5ad1","elementConfiguration":{"binding":"{{Form.Cigna_Confidentiality.InternalUseTextShort}}","visibility":"","type":"text","disableUpdates":false}},{"type":"shape","id":"b183f450-bed2-49b6-8102-b407f14f8685","elementConfiguration":{"binding":"{{StringJoin(\" \", DataSources.ConfidentialityDisclaimers[\"Cigna Healthcare\"].ConfidentialityText,\"©\", FormatDateTime(Now(), \"yyyy\"), DataSources.ConfidentialityDisclaimers[\"Cigna Healthcare\"].CopyrightText)}}","visibility":"","type":"text","disableUpdates":false}},{"type":"shape","id":"208a2ca9-4e39-40f7-9e58-9842e9c2403b","elementConfiguration":{"binding":"{{Form.Cigna_Confidentiality.InternalUseTextShort}}","visibility":"","type":"text","disableUpdates":false}},{"type":"shape","id":"e16f864c-3919-43a9-b5bd-cf65fa67f96f","elementConfiguration":{"binding":"{{StringJoin(\" \", DataSources.ConfidentialityDisclaimers[\"Cigna Healthcare\"].ConfidentialityText,\"©\", FormatDateTime(Now(), \"yyyy\"), DataSources.ConfidentialityDisclaimers[\"Cigna Healthcare\"].CopyrightText)}}","visibility":"","type":"text","disableUpdates":false}},{"type":"shape","id":"f793b533-43bd-40c7-9671-388ca371e936","elementConfiguration":{"binding":"{{Form.Cigna_Confidentiality.InternalUseTextShort}}","visibility":"","type":"text","disableUpdates":false}},{"type":"shape","id":"92cc83cf-85a3-4a65-a7ce-4114aa8a3b72","elementConfiguration":{"binding":"{{StringJoin(\" \", DataSources.ConfidentialityDisclaimers[\"Cigna Healthcare\"].ConfidentialityText,\"©\", FormatDateTime(Now(), \"yyyy\"), DataSources.ConfidentialityDisclaimers[\"Cigna Healthcare\"].CopyrightText)}}","visibility":"","type":"text","disableUpdates":false}},{"type":"shape","id":"2eb313f8-a662-4f40-82da-72cd7806b1b7","elementConfiguration":{"binding":"{{Form.Cigna_Confidentiality.InternalUseTextShort}}","visibility":"","type":"text","disableUpdates":false}},{"type":"shape","id":"5147ab2f-979d-43df-b46a-6cc591a243e8","elementConfiguration":{"binding":"{{StringJoin(\" \", DataSources.ConfidentialityDisclaimers[\"Cigna Healthcare\"].ConfidentialityText,\"©\", FormatDateTime(Now(), \"yyyy\"), DataSources.ConfidentialityDisclaimers[\"Cigna Healthcare\"].CopyrightText)}}","visibility":"","type":"text","disableUpdates":false}},{"type":"shape","id":"47da5f5c-f172-4889-b9c7-3148fd875cbe","elementConfiguration":{"binding":"{{Form.Cigna_Confidentiality.InternalUseTextShort}}","visibility":"","type":"text","disableUpdates":false}},{"type":"shape","id":"57f8bd50-438e-4006-818a-48ae9a73e04b","elementConfiguration":{"binding":"{{StringJoin(\" \", DataSources.ConfidentialityDisclaimers[\"Cigna Healthcare\"].ConfidentialityText,\"©\", FormatDateTime(Now(), \"yyyy\"), DataSources.ConfidentialityDisclaimers[\"Cigna Healthcare\"].CopyrightText)}}","visibility":"","type":"text","disableUpdates":false}},{"type":"shape","id":"4d4e7c24-784d-4e31-8502-7fd4fdcd3439","elementConfiguration":{"binding":"{{Form.Cigna_Confidentiality.InternalUseTextShort}}","visibility":"","type":"text","disableUpdates":false}},{"type":"shape","id":"c154d06d-c3c4-4617-8f94-bdcbaf7bfb02","elementConfiguration":{"binding":"{{StringJoin(\" \", DataSources.ConfidentialityDisclaimers[\"Cigna Healthcare\"].ConfidentialityText,\"©\", FormatDateTime(Now(), \"yyyy\"), DataSources.ConfidentialityDisclaimers[\"Cigna Healthcare\"].CopyrightText)}}","visibility":"","type":"text","disableUpdates":false}},{"type":"shape","id":"ff10a0d3-ece2-4fdc-8a82-18ac56150e98","elementConfiguration":{"binding":"{{Form.Cigna_Confidentiality.InternalUseTextShort}}","visibility":"","type":"text","disableUpdates":false}},{"type":"shape","id":"1d850a69-3ad3-4d99-84f0-4f4c70f519d2","elementConfiguration":{"binding":"{{StringJoin(\" \", DataSources.ConfidentialityDisclaimers[\"Cigna Healthcare\"].ConfidentialityText,\"©\", FormatDateTime(Now(), \"yyyy\"), DataSources.ConfidentialityDisclaimers[\"Cigna Healthcare\"].CopyrightText)}}","visibility":"","type":"text","disableUpdates":false}},{"type":"shape","id":"61a7eb09-d504-4191-9fdd-5e8160d49307","elementConfiguration":{"binding":"{{Form.Cigna_Confidentiality.InternalUseTextShort}}","visibility":"","type":"text","disableUpdates":false}},{"type":"shape","id":"17b19b65-f949-4eae-a94b-60168da071c2","elementConfiguration":{"binding":"{{StringJoin(\" \", DataSources.ConfidentialityDisclaimers[\"Cigna Healthcare\"].ConfidentialityText,\"©\", FormatDateTime(Now(), \"yyyy\"), DataSources.ConfidentialityDisclaimers[\"Cigna Healthcare\"].CopyrightText)}}","visibility":"","type":"text","disableUpdates":false}},{"type":"shape","id":"f3df884f-a0ed-4b8f-b76d-4c2561dca4f6","elementConfiguration":{"binding":"{{Form.Cigna_Confidentiality.InternalUseTextShort}}","visibility":"","type":"text","disableUpdates":false}},{"type":"shape","id":"88f46028-1d68-4961-973a-719e6c680b46","elementConfiguration":{"binding":"{{StringJoin(\" \", DataSources.ConfidentialityDisclaimers[\"Cigna Healthcare\"].ConfidentialityText,\"©\", FormatDateTime(Now(), \"yyyy\"), DataSources.ConfidentialityDisclaimers[\"Cigna Healthcare\"].CopyrightText)}}","visibility":"","type":"text","disableUpdates":false}},{"type":"shape","id":"a76015de-0377-422a-acec-327901dba733","elementConfiguration":{"binding":"{{Form.Cigna_Confidentiality.InternalUseTextShort}}","visibility":"","type":"text","disableUpdates":false}},{"type":"shape","id":"078456be-5c94-49e7-b7cd-26ee62ee3af8","elementConfiguration":{"binding":"{{StringJoin(\" \", DataSources.ConfidentialityDisclaimers[\"Cigna Healthcare\"].ConfidentialityText,\"©\", FormatDateTime(Now(), \"yyyy\"), DataSources.ConfidentialityDisclaimers[\"Cigna Healthcare\"].CopyrightText)}}","visibility":"","type":"text","disableUpdates":false}},{"type":"shape","id":"34938c07-8554-416f-aa26-296bc9a950b5","elementConfiguration":{"binding":"{{Form.Cigna_Confidentiality.InternalUseTextShort}}","visibility":"","type":"text","disableUpdates":false}}],"transformationConfigurations":[{"language":"{{DocumentLanguage}}","disableUpdates":false,"type":"proofingLanguage"}],"templateName":"Cigna Healthcare Template","templateDescription":"Cigna Healthcare core PPT template","enableDocumentContentUpdater":true,"version":"2.0"}]]></TemplafyTemplateConfiguration>
</file>

<file path=customXml/item19.xml><?xml version="1.0" encoding="utf-8"?>
<TemplafySlideTemplateConfiguration><![CDATA[{"slideVersion":0,"isValidatorEnabled":false,"isLocked":false,"elementsMetadata":[],"slideId":"638109277397537415","enableDocumentContentUpdater":true,"version":"1.12"}]]></TemplafySlideTemplateConfiguration>
</file>

<file path=customXml/item2.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0.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1.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2.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3.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4.xml><?xml version="1.0" encoding="utf-8"?>
<TemplafySlideTemplateConfiguration><![CDATA[{"slideVersion":6,"isValidatorEnabled":false,"isLocked":false,"elementsMetadata":[{"type":"shape","elementConfiguration":{"binding":"{{StringJoin(\" \", DataSources.ConfidentialityDisclaimers[\"Cigna Healthcare\"].ConfidentialityText,\"©\", FormatDateTime(Now(), \"yyyy\"), DataSources.ConfidentialityDisclaimers[\"Cigna Healthcare\"].CopyrightText)}}","visibility":"","type":"text","disableUpdates":false}},{"type":"shape","elementConfiguration":{"binding":"{{Form.Cigna_Confidentiality.InternalUseTextShort}}","visibility":"","type":"text","disableUpdates":false}}],"slideId":"1095102226376425472","enableDocumentContentUpdater":false,"version":"2.0"}]]></TemplafySlideTemplateConfiguration>
</file>

<file path=customXml/item25.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6.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7.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8.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9.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0.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1.xml><?xml version="1.0" encoding="utf-8"?>
<TemplafyFormConfiguration><![CDATA[{"formFields":[{"distinct":true,"hideIfNoUserInteractionRequired":false,"required":false,"defaultValue":"n/a","autoSelectFirstOption":false,"helpTexts":{"prefix":"","postfix":""},"spacing":{},"shareValue":false,"type":"dropDown","dataSourceName":"InternalUseStamps","dataSourceFieldName":"Name","name":"Cigna_Confidentiality","label":"Internal Stamp Only"}],"formDataEntries":[{"name":"Cigna_Confidentiality","value":"G/vezzSeMLDD4RRaUwZ9NfPrqUtYz0kKqBaHBpmHdW8="}]}]]></TemplafyFormConfiguration>
</file>

<file path=customXml/item4.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SlideTemplateConfiguration><![CDATA[{"slideVersion":0,"isValidatorEnabled":false,"isLocked":false,"elementsMetadata":[],"slideId":"638109277398318680","enableDocumentContentUpdater":true,"version":"1.12"}]]></TemplafySlideTemplateConfiguration>
</file>

<file path=customXml/item6.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ct:contentTypeSchema xmlns:ct="http://schemas.microsoft.com/office/2006/metadata/contentType" xmlns:ma="http://schemas.microsoft.com/office/2006/metadata/properties/metaAttributes" ct:_="" ma:_="" ma:contentTypeName="Document" ma:contentTypeID="0x010100F99BC41B9A7C1544AF980EDB56833880" ma:contentTypeVersion="16" ma:contentTypeDescription="Create a new document." ma:contentTypeScope="" ma:versionID="9ea170e8a07b8df91676299c48bd6850">
  <xsd:schema xmlns:xsd="http://www.w3.org/2001/XMLSchema" xmlns:xs="http://www.w3.org/2001/XMLSchema" xmlns:p="http://schemas.microsoft.com/office/2006/metadata/properties" targetNamespace="http://schemas.microsoft.com/office/2006/metadata/properties" ma:root="true" ma:fieldsID="b69220e0e8e3c338a8c8ac80e4482a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3A8AA0-7A42-4C8B-A274-11B931112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0.xml><?xml version="1.0" encoding="utf-8"?>
<ds:datastoreItem xmlns:ds="http://schemas.openxmlformats.org/officeDocument/2006/customXml" ds:itemID="{C4968EEE-3533-4728-AC6A-4F5021FB1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1.xml><?xml version="1.0" encoding="utf-8"?>
<ds:datastoreItem xmlns:ds="http://schemas.openxmlformats.org/officeDocument/2006/customXml" ds:itemID="{333BE877-0151-4C3D-BA4B-3D4ACE8649D6}">
  <ds:schemaRefs/>
</ds:datastoreItem>
</file>

<file path=customXml/itemProps12.xml><?xml version="1.0" encoding="utf-8"?>
<ds:datastoreItem xmlns:ds="http://schemas.openxmlformats.org/officeDocument/2006/customXml" ds:itemID="{AD1262D4-4478-4486-B104-9D12B9478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3.xml><?xml version="1.0" encoding="utf-8"?>
<ds:datastoreItem xmlns:ds="http://schemas.openxmlformats.org/officeDocument/2006/customXml" ds:itemID="{984F2DC5-B54B-4B7F-918C-2E900B79ED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4.xml><?xml version="1.0" encoding="utf-8"?>
<ds:datastoreItem xmlns:ds="http://schemas.openxmlformats.org/officeDocument/2006/customXml" ds:itemID="{372AC7E1-1272-473B-85D7-DE5C109147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5.xml><?xml version="1.0" encoding="utf-8"?>
<ds:datastoreItem xmlns:ds="http://schemas.openxmlformats.org/officeDocument/2006/customXml" ds:itemID="{D4A85453-FF05-452B-815D-625A5F35C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6.xml><?xml version="1.0" encoding="utf-8"?>
<ds:datastoreItem xmlns:ds="http://schemas.openxmlformats.org/officeDocument/2006/customXml" ds:itemID="{EE180553-875F-409F-A8D0-1EF2847EDB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7.xml><?xml version="1.0" encoding="utf-8"?>
<ds:datastoreItem xmlns:ds="http://schemas.openxmlformats.org/officeDocument/2006/customXml" ds:itemID="{40AE97B0-F4F2-4008-AD8A-46D4D48E7DA1}">
  <ds:schemaRefs/>
</ds:datastoreItem>
</file>

<file path=customXml/itemProps18.xml><?xml version="1.0" encoding="utf-8"?>
<ds:datastoreItem xmlns:ds="http://schemas.openxmlformats.org/officeDocument/2006/customXml" ds:itemID="{9E4D2E6F-FE49-4FFB-A5F2-EDA5AAB1D111}">
  <ds:schemaRefs/>
</ds:datastoreItem>
</file>

<file path=customXml/itemProps19.xml><?xml version="1.0" encoding="utf-8"?>
<ds:datastoreItem xmlns:ds="http://schemas.openxmlformats.org/officeDocument/2006/customXml" ds:itemID="{9A38DE47-E623-4110-A60E-72FCAA2CC01E}">
  <ds:schemaRefs/>
</ds:datastoreItem>
</file>

<file path=customXml/itemProps2.xml><?xml version="1.0" encoding="utf-8"?>
<ds:datastoreItem xmlns:ds="http://schemas.openxmlformats.org/officeDocument/2006/customXml" ds:itemID="{0932C45C-4923-476F-8CAA-E66E110F9B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0.xml><?xml version="1.0" encoding="utf-8"?>
<ds:datastoreItem xmlns:ds="http://schemas.openxmlformats.org/officeDocument/2006/customXml" ds:itemID="{A74D49AA-536E-4775-AFB5-9D396CB6CC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1.xml><?xml version="1.0" encoding="utf-8"?>
<ds:datastoreItem xmlns:ds="http://schemas.openxmlformats.org/officeDocument/2006/customXml" ds:itemID="{A88BADB4-AEAC-42D4-B1BB-B6748BFA31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2.xml><?xml version="1.0" encoding="utf-8"?>
<ds:datastoreItem xmlns:ds="http://schemas.openxmlformats.org/officeDocument/2006/customXml" ds:itemID="{41EB9441-FC02-4A5D-879F-C630BB975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3.xml><?xml version="1.0" encoding="utf-8"?>
<ds:datastoreItem xmlns:ds="http://schemas.openxmlformats.org/officeDocument/2006/customXml" ds:itemID="{1839528B-5A18-42D7-B13B-4422AEF32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4.xml><?xml version="1.0" encoding="utf-8"?>
<ds:datastoreItem xmlns:ds="http://schemas.openxmlformats.org/officeDocument/2006/customXml" ds:itemID="{6D5905CE-2AE2-460C-AA8A-49C143BD82BF}">
  <ds:schemaRefs/>
</ds:datastoreItem>
</file>

<file path=customXml/itemProps25.xml><?xml version="1.0" encoding="utf-8"?>
<ds:datastoreItem xmlns:ds="http://schemas.openxmlformats.org/officeDocument/2006/customXml" ds:itemID="{B5A0DDE6-CB14-492B-B7D5-32897639A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6.xml><?xml version="1.0" encoding="utf-8"?>
<ds:datastoreItem xmlns:ds="http://schemas.openxmlformats.org/officeDocument/2006/customXml" ds:itemID="{C83E0089-2836-4905-9769-06CC3DA5B0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7.xml><?xml version="1.0" encoding="utf-8"?>
<ds:datastoreItem xmlns:ds="http://schemas.openxmlformats.org/officeDocument/2006/customXml" ds:itemID="{305430F8-5F7C-4A37-99FF-2718E790F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8.xml><?xml version="1.0" encoding="utf-8"?>
<ds:datastoreItem xmlns:ds="http://schemas.openxmlformats.org/officeDocument/2006/customXml" ds:itemID="{A1F89253-522D-4286-834D-4393F0ABE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9.xml><?xml version="1.0" encoding="utf-8"?>
<ds:datastoreItem xmlns:ds="http://schemas.openxmlformats.org/officeDocument/2006/customXml" ds:itemID="{E5645400-414F-4D17-B748-580822EA5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3E3ABB4-C96F-4360-9E07-C45C16A95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0.xml><?xml version="1.0" encoding="utf-8"?>
<ds:datastoreItem xmlns:ds="http://schemas.openxmlformats.org/officeDocument/2006/customXml" ds:itemID="{B927E2D8-89CC-4EE3-96B9-3AA868404A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1.xml><?xml version="1.0" encoding="utf-8"?>
<ds:datastoreItem xmlns:ds="http://schemas.openxmlformats.org/officeDocument/2006/customXml" ds:itemID="{180E6B4A-02B3-49EE-B6F9-C0FE6F86CE81}">
  <ds:schemaRefs/>
</ds:datastoreItem>
</file>

<file path=customXml/itemProps4.xml><?xml version="1.0" encoding="utf-8"?>
<ds:datastoreItem xmlns:ds="http://schemas.openxmlformats.org/officeDocument/2006/customXml" ds:itemID="{114A981E-71A9-4F1D-9DFD-93B6FC4A0C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5.xml><?xml version="1.0" encoding="utf-8"?>
<ds:datastoreItem xmlns:ds="http://schemas.openxmlformats.org/officeDocument/2006/customXml" ds:itemID="{C9F76C25-8EB0-4E25-BCD4-AD094ACEA4EB}">
  <ds:schemaRefs/>
</ds:datastoreItem>
</file>

<file path=customXml/itemProps6.xml><?xml version="1.0" encoding="utf-8"?>
<ds:datastoreItem xmlns:ds="http://schemas.openxmlformats.org/officeDocument/2006/customXml" ds:itemID="{31B7A0B6-5812-4BBB-9156-7092C1FAD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7.xml><?xml version="1.0" encoding="utf-8"?>
<ds:datastoreItem xmlns:ds="http://schemas.openxmlformats.org/officeDocument/2006/customXml" ds:itemID="{79535AA5-C918-4F27-86F7-74AF61E53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8.xml><?xml version="1.0" encoding="utf-8"?>
<ds:datastoreItem xmlns:ds="http://schemas.openxmlformats.org/officeDocument/2006/customXml" ds:itemID="{AB70F039-5ECC-4927-BE72-7197C75B3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9.xml><?xml version="1.0" encoding="utf-8"?>
<ds:datastoreItem xmlns:ds="http://schemas.openxmlformats.org/officeDocument/2006/customXml" ds:itemID="{F1C88478-4C27-4747-9841-8FC336605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Cigna Healthcare</Template>
  <TotalTime>5064</TotalTime>
  <Words>3059</Words>
  <Application>Microsoft Office PowerPoint</Application>
  <PresentationFormat>Widescreen</PresentationFormat>
  <Paragraphs>282</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Narrow</vt:lpstr>
      <vt:lpstr>Articulate</vt:lpstr>
      <vt:lpstr>Georgia</vt:lpstr>
      <vt:lpstr>Times New Roman</vt:lpstr>
      <vt:lpstr>Verdana</vt:lpstr>
      <vt:lpstr>Cigna Healthcare</vt:lpstr>
      <vt:lpstr>Negative Balance Report</vt:lpstr>
      <vt:lpstr>Negative Balance Report</vt:lpstr>
      <vt:lpstr>Overview</vt:lpstr>
      <vt:lpstr>Negative Balance Report </vt:lpstr>
      <vt:lpstr>Portal entitlements</vt:lpstr>
      <vt:lpstr>Entitlements  </vt:lpstr>
      <vt:lpstr>Where to find the report</vt:lpstr>
      <vt:lpstr>Report location</vt:lpstr>
      <vt:lpstr>Report page layout</vt:lpstr>
      <vt:lpstr>Reviewing the report page</vt:lpstr>
      <vt:lpstr>Overpaid and funding claim details</vt:lpstr>
      <vt:lpstr>Downloading the report</vt:lpstr>
      <vt:lpstr>Initial report search </vt:lpstr>
      <vt:lpstr>Previously downloaded reports</vt:lpstr>
      <vt:lpstr>Navigating to the overpaid claim details</vt:lpstr>
      <vt:lpstr>Linking to additional claim details</vt:lpstr>
      <vt:lpstr>Overpaid claim detail page  </vt:lpstr>
      <vt:lpstr>Banner messages on overpaid claims </vt:lpstr>
      <vt:lpstr>Overpaid claim details page with banners</vt:lpstr>
      <vt:lpstr>Linking overpaid claims to funding claim details</vt:lpstr>
      <vt:lpstr>Funding claim</vt:lpstr>
      <vt:lpstr>Summary and key takeaways</vt:lpstr>
      <vt:lpstr>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Johnstonbaugh, Laurie L</dc:creator>
  <cp:lastModifiedBy>Johnstonbaugh, Laurie L</cp:lastModifiedBy>
  <cp:revision>7</cp:revision>
  <dcterms:created xsi:type="dcterms:W3CDTF">2026-02-16T23:57:51Z</dcterms:created>
  <dcterms:modified xsi:type="dcterms:W3CDTF">2026-04-07T00:48:49Z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MSIP_Label_459ef8e5-3aaa-41a0-b30c-a77b6f506147_Enabled">
    <vt:lpwstr>true</vt:lpwstr>
  </property>
  <property fmtid="{D5CDD505-2E9C-101B-9397-08002B2CF9AE}" pid="4" name="MSIP_Label_459ef8e5-3aaa-41a0-b30c-a77b6f506147_SetDate">
    <vt:lpwstr>2024-05-14T11:18:48Z</vt:lpwstr>
  </property>
  <property fmtid="{D5CDD505-2E9C-101B-9397-08002B2CF9AE}" pid="5" name="MSIP_Label_459ef8e5-3aaa-41a0-b30c-a77b6f506147_Method">
    <vt:lpwstr>Standard</vt:lpwstr>
  </property>
  <property fmtid="{D5CDD505-2E9C-101B-9397-08002B2CF9AE}" pid="6" name="MSIP_Label_459ef8e5-3aaa-41a0-b30c-a77b6f506147_Name">
    <vt:lpwstr>Internal</vt:lpwstr>
  </property>
  <property fmtid="{D5CDD505-2E9C-101B-9397-08002B2CF9AE}" pid="7" name="MSIP_Label_459ef8e5-3aaa-41a0-b30c-a77b6f506147_SiteId">
    <vt:lpwstr>9343c96b-27bb-4092-add6-977870612481</vt:lpwstr>
  </property>
  <property fmtid="{D5CDD505-2E9C-101B-9397-08002B2CF9AE}" pid="8" name="MSIP_Label_459ef8e5-3aaa-41a0-b30c-a77b6f506147_ActionId">
    <vt:lpwstr>3965c6cd-91fa-4292-8e45-79bbc47fea44</vt:lpwstr>
  </property>
  <property fmtid="{D5CDD505-2E9C-101B-9397-08002B2CF9AE}" pid="9" name="MSIP_Label_459ef8e5-3aaa-41a0-b30c-a77b6f506147_ContentBits">
    <vt:lpwstr>0</vt:lpwstr>
  </property>
  <property fmtid="{D5CDD505-2E9C-101B-9397-08002B2CF9AE}" pid="10" name="Created by">
    <vt:lpwstr>omnidocs.com</vt:lpwstr>
  </property>
  <property fmtid="{D5CDD505-2E9C-101B-9397-08002B2CF9AE}" pid="11" name="TemplafyTimeStamp">
    <vt:lpwstr>2025-10-10T19:47:40</vt:lpwstr>
  </property>
  <property fmtid="{D5CDD505-2E9C-101B-9397-08002B2CF9AE}" pid="12" name="TemplafyTenantId">
    <vt:lpwstr>cigna</vt:lpwstr>
  </property>
  <property fmtid="{D5CDD505-2E9C-101B-9397-08002B2CF9AE}" pid="13" name="TemplafyTemplateId">
    <vt:lpwstr>638102491023888301</vt:lpwstr>
  </property>
  <property fmtid="{D5CDD505-2E9C-101B-9397-08002B2CF9AE}" pid="14" name="TemplafyUserProfileId">
    <vt:lpwstr>1031336194599813266</vt:lpwstr>
  </property>
  <property fmtid="{D5CDD505-2E9C-101B-9397-08002B2CF9AE}" pid="15" name="TemplafyLanguageCode">
    <vt:lpwstr>en-US</vt:lpwstr>
  </property>
  <property fmtid="{D5CDD505-2E9C-101B-9397-08002B2CF9AE}" pid="16" name="TemplafyFromBlank">
    <vt:bool>false</vt:bool>
  </property>
  <property fmtid="{D5CDD505-2E9C-101B-9397-08002B2CF9AE}" pid="17" name="MSIP_Label_b195fec1-33f7-4cab-8a17-aa30fc06e0fe_Enabled">
    <vt:lpwstr>true</vt:lpwstr>
  </property>
  <property fmtid="{D5CDD505-2E9C-101B-9397-08002B2CF9AE}" pid="18" name="MSIP_Label_b195fec1-33f7-4cab-8a17-aa30fc06e0fe_SetDate">
    <vt:lpwstr>2026-02-17T00:00:12Z</vt:lpwstr>
  </property>
  <property fmtid="{D5CDD505-2E9C-101B-9397-08002B2CF9AE}" pid="19" name="MSIP_Label_b195fec1-33f7-4cab-8a17-aa30fc06e0fe_Method">
    <vt:lpwstr>Privileged</vt:lpwstr>
  </property>
  <property fmtid="{D5CDD505-2E9C-101B-9397-08002B2CF9AE}" pid="20" name="MSIP_Label_b195fec1-33f7-4cab-8a17-aa30fc06e0fe_Name">
    <vt:lpwstr>Public</vt:lpwstr>
  </property>
  <property fmtid="{D5CDD505-2E9C-101B-9397-08002B2CF9AE}" pid="21" name="MSIP_Label_b195fec1-33f7-4cab-8a17-aa30fc06e0fe_SiteId">
    <vt:lpwstr>791b26cb-3fdf-47c3-b85d-bd9f037e3e7f</vt:lpwstr>
  </property>
  <property fmtid="{D5CDD505-2E9C-101B-9397-08002B2CF9AE}" pid="22" name="MSIP_Label_b195fec1-33f7-4cab-8a17-aa30fc06e0fe_ActionId">
    <vt:lpwstr>1434233f-bed0-4389-b049-2f44cefd62e9</vt:lpwstr>
  </property>
  <property fmtid="{D5CDD505-2E9C-101B-9397-08002B2CF9AE}" pid="23" name="MSIP_Label_b195fec1-33f7-4cab-8a17-aa30fc06e0fe_ContentBits">
    <vt:lpwstr>0</vt:lpwstr>
  </property>
  <property fmtid="{D5CDD505-2E9C-101B-9397-08002B2CF9AE}" pid="24" name="MSIP_Label_b195fec1-33f7-4cab-8a17-aa30fc06e0fe_Tag">
    <vt:lpwstr>10, 0, 1, 1</vt:lpwstr>
  </property>
  <property fmtid="{D5CDD505-2E9C-101B-9397-08002B2CF9AE}" pid="25" name="ArticulateGUID">
    <vt:lpwstr>357D3883-B7FC-41E6-BBC5-6ED9D968FF8D</vt:lpwstr>
  </property>
  <property fmtid="{D5CDD505-2E9C-101B-9397-08002B2CF9AE}" pid="26" name="ArticulatePath">
    <vt:lpwstr>https://cignatlp-my.sharepoint.com/personal/c35160_glbcore_com/Documents/Documents/Auto Recoup/Auto Recoup Decks/Auto Recoup NBR screenshots 2.16.2026</vt:lpwstr>
  </property>
</Properties>
</file>